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82"/>
  </p:notesMasterIdLst>
  <p:handoutMasterIdLst>
    <p:handoutMasterId r:id="rId83"/>
  </p:handoutMasterIdLst>
  <p:sldIdLst>
    <p:sldId id="631" r:id="rId2"/>
    <p:sldId id="667" r:id="rId3"/>
    <p:sldId id="668" r:id="rId4"/>
    <p:sldId id="676" r:id="rId5"/>
    <p:sldId id="669" r:id="rId6"/>
    <p:sldId id="670" r:id="rId7"/>
    <p:sldId id="671" r:id="rId8"/>
    <p:sldId id="673" r:id="rId9"/>
    <p:sldId id="674" r:id="rId10"/>
    <p:sldId id="737" r:id="rId11"/>
    <p:sldId id="672" r:id="rId12"/>
    <p:sldId id="632" r:id="rId13"/>
    <p:sldId id="518" r:id="rId14"/>
    <p:sldId id="519" r:id="rId15"/>
    <p:sldId id="565" r:id="rId16"/>
    <p:sldId id="738" r:id="rId17"/>
    <p:sldId id="734" r:id="rId18"/>
    <p:sldId id="659" r:id="rId19"/>
    <p:sldId id="677" r:id="rId20"/>
    <p:sldId id="680" r:id="rId21"/>
    <p:sldId id="560" r:id="rId22"/>
    <p:sldId id="663" r:id="rId23"/>
    <p:sldId id="561" r:id="rId24"/>
    <p:sldId id="566" r:id="rId25"/>
    <p:sldId id="664" r:id="rId26"/>
    <p:sldId id="665" r:id="rId27"/>
    <p:sldId id="529" r:id="rId28"/>
    <p:sldId id="705" r:id="rId29"/>
    <p:sldId id="706" r:id="rId30"/>
    <p:sldId id="707" r:id="rId31"/>
    <p:sldId id="740" r:id="rId32"/>
    <p:sldId id="708" r:id="rId33"/>
    <p:sldId id="742" r:id="rId34"/>
    <p:sldId id="709" r:id="rId35"/>
    <p:sldId id="710" r:id="rId36"/>
    <p:sldId id="711" r:id="rId37"/>
    <p:sldId id="712" r:id="rId38"/>
    <p:sldId id="713" r:id="rId39"/>
    <p:sldId id="714" r:id="rId40"/>
    <p:sldId id="715" r:id="rId41"/>
    <p:sldId id="744" r:id="rId42"/>
    <p:sldId id="530" r:id="rId43"/>
    <p:sldId id="570" r:id="rId44"/>
    <p:sldId id="686" r:id="rId45"/>
    <p:sldId id="683" r:id="rId46"/>
    <p:sldId id="685" r:id="rId47"/>
    <p:sldId id="689" r:id="rId48"/>
    <p:sldId id="682" r:id="rId49"/>
    <p:sldId id="681" r:id="rId50"/>
    <p:sldId id="534" r:id="rId51"/>
    <p:sldId id="645" r:id="rId52"/>
    <p:sldId id="691" r:id="rId53"/>
    <p:sldId id="647" r:id="rId54"/>
    <p:sldId id="649" r:id="rId55"/>
    <p:sldId id="651" r:id="rId56"/>
    <p:sldId id="576" r:id="rId57"/>
    <p:sldId id="695" r:id="rId58"/>
    <p:sldId id="696" r:id="rId59"/>
    <p:sldId id="697" r:id="rId60"/>
    <p:sldId id="698" r:id="rId61"/>
    <p:sldId id="702" r:id="rId62"/>
    <p:sldId id="704" r:id="rId63"/>
    <p:sldId id="717" r:id="rId64"/>
    <p:sldId id="720" r:id="rId65"/>
    <p:sldId id="745" r:id="rId66"/>
    <p:sldId id="746" r:id="rId67"/>
    <p:sldId id="747" r:id="rId68"/>
    <p:sldId id="722" r:id="rId69"/>
    <p:sldId id="723" r:id="rId70"/>
    <p:sldId id="724" r:id="rId71"/>
    <p:sldId id="634" r:id="rId72"/>
    <p:sldId id="726" r:id="rId73"/>
    <p:sldId id="635" r:id="rId74"/>
    <p:sldId id="728" r:id="rId75"/>
    <p:sldId id="732" r:id="rId76"/>
    <p:sldId id="639" r:id="rId77"/>
    <p:sldId id="643" r:id="rId78"/>
    <p:sldId id="729" r:id="rId79"/>
    <p:sldId id="731" r:id="rId80"/>
    <p:sldId id="343" r:id="rId81"/>
  </p:sldIdLst>
  <p:sldSz cx="9144000" cy="6858000" type="screen4x3"/>
  <p:notesSz cx="6648450" cy="9774238"/>
  <p:defaultTextStyle>
    <a:defPPr>
      <a:defRPr lang="el-GR"/>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BBE4F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55" autoAdjust="0"/>
    <p:restoredTop sz="94638" autoAdjust="0"/>
  </p:normalViewPr>
  <p:slideViewPr>
    <p:cSldViewPr>
      <p:cViewPr>
        <p:scale>
          <a:sx n="110" d="100"/>
          <a:sy n="110" d="100"/>
        </p:scale>
        <p:origin x="-924"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028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notesMaster" Target="notesMasters/notes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1313" cy="490538"/>
          </a:xfrm>
          <a:prstGeom prst="rect">
            <a:avLst/>
          </a:prstGeom>
        </p:spPr>
        <p:txBody>
          <a:bodyPr vert="horz" lIns="90194" tIns="45097" rIns="90194" bIns="45097" rtlCol="0"/>
          <a:lstStyle>
            <a:lvl1pPr algn="l" eaLnBrk="1" hangingPunct="1">
              <a:defRPr sz="1200">
                <a:cs typeface="Arial" charset="0"/>
              </a:defRPr>
            </a:lvl1pPr>
          </a:lstStyle>
          <a:p>
            <a:pPr>
              <a:defRPr/>
            </a:pPr>
            <a:endParaRPr lang="el-GR"/>
          </a:p>
        </p:txBody>
      </p:sp>
      <p:sp>
        <p:nvSpPr>
          <p:cNvPr id="3" name="Date Placeholder 2"/>
          <p:cNvSpPr>
            <a:spLocks noGrp="1"/>
          </p:cNvSpPr>
          <p:nvPr>
            <p:ph type="dt" sz="quarter" idx="1"/>
          </p:nvPr>
        </p:nvSpPr>
        <p:spPr>
          <a:xfrm>
            <a:off x="3765550" y="0"/>
            <a:ext cx="2881313" cy="490538"/>
          </a:xfrm>
          <a:prstGeom prst="rect">
            <a:avLst/>
          </a:prstGeom>
        </p:spPr>
        <p:txBody>
          <a:bodyPr vert="horz" lIns="90194" tIns="45097" rIns="90194" bIns="45097" rtlCol="0"/>
          <a:lstStyle>
            <a:lvl1pPr algn="r" eaLnBrk="1" hangingPunct="1">
              <a:defRPr sz="1200">
                <a:cs typeface="Arial" charset="0"/>
              </a:defRPr>
            </a:lvl1pPr>
          </a:lstStyle>
          <a:p>
            <a:pPr>
              <a:defRPr/>
            </a:pPr>
            <a:fld id="{211B166F-F304-4F53-A916-7B8B9E689D30}" type="datetimeFigureOut">
              <a:rPr lang="el-GR"/>
              <a:pPr>
                <a:defRPr/>
              </a:pPr>
              <a:t>26/9/2017</a:t>
            </a:fld>
            <a:endParaRPr lang="el-GR"/>
          </a:p>
        </p:txBody>
      </p:sp>
      <p:sp>
        <p:nvSpPr>
          <p:cNvPr id="4" name="Footer Placeholder 3"/>
          <p:cNvSpPr>
            <a:spLocks noGrp="1"/>
          </p:cNvSpPr>
          <p:nvPr>
            <p:ph type="ftr" sz="quarter" idx="2"/>
          </p:nvPr>
        </p:nvSpPr>
        <p:spPr>
          <a:xfrm>
            <a:off x="0" y="9282113"/>
            <a:ext cx="2881313" cy="490537"/>
          </a:xfrm>
          <a:prstGeom prst="rect">
            <a:avLst/>
          </a:prstGeom>
        </p:spPr>
        <p:txBody>
          <a:bodyPr vert="horz" lIns="90194" tIns="45097" rIns="90194" bIns="45097" rtlCol="0" anchor="b"/>
          <a:lstStyle>
            <a:lvl1pPr algn="l" eaLnBrk="1" hangingPunct="1">
              <a:defRPr sz="1200">
                <a:cs typeface="Arial" charset="0"/>
              </a:defRPr>
            </a:lvl1pPr>
          </a:lstStyle>
          <a:p>
            <a:pPr>
              <a:defRPr/>
            </a:pPr>
            <a:endParaRPr lang="el-GR"/>
          </a:p>
        </p:txBody>
      </p:sp>
      <p:sp>
        <p:nvSpPr>
          <p:cNvPr id="5" name="Slide Number Placeholder 4"/>
          <p:cNvSpPr>
            <a:spLocks noGrp="1"/>
          </p:cNvSpPr>
          <p:nvPr>
            <p:ph type="sldNum" sz="quarter" idx="3"/>
          </p:nvPr>
        </p:nvSpPr>
        <p:spPr>
          <a:xfrm>
            <a:off x="3765550" y="9282113"/>
            <a:ext cx="2881313" cy="490537"/>
          </a:xfrm>
          <a:prstGeom prst="rect">
            <a:avLst/>
          </a:prstGeom>
        </p:spPr>
        <p:txBody>
          <a:bodyPr vert="horz" wrap="square" lIns="90194" tIns="45097" rIns="90194" bIns="45097" numCol="1" anchor="b" anchorCtr="0" compatLnSpc="1">
            <a:prstTxWarp prst="textNoShape">
              <a:avLst/>
            </a:prstTxWarp>
          </a:bodyPr>
          <a:lstStyle>
            <a:lvl1pPr algn="r" eaLnBrk="1" hangingPunct="1">
              <a:defRPr sz="1200"/>
            </a:lvl1pPr>
          </a:lstStyle>
          <a:p>
            <a:pPr>
              <a:defRPr/>
            </a:pPr>
            <a:fld id="{25C55354-281D-4EDC-853F-F9F843931F18}" type="slidenum">
              <a:rPr lang="el-GR" altLang="en-US"/>
              <a:pPr>
                <a:defRPr/>
              </a:pPr>
              <a:t>‹#›</a:t>
            </a:fld>
            <a:endParaRPr lang="el-GR" altLang="en-US"/>
          </a:p>
        </p:txBody>
      </p:sp>
    </p:spTree>
    <p:extLst>
      <p:ext uri="{BB962C8B-B14F-4D97-AF65-F5344CB8AC3E}">
        <p14:creationId xmlns:p14="http://schemas.microsoft.com/office/powerpoint/2010/main" val="35139930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881313" cy="490538"/>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lvl1pPr eaLnBrk="1" hangingPunct="1">
              <a:defRPr sz="1200">
                <a:cs typeface="Arial" charset="0"/>
              </a:defRPr>
            </a:lvl1pPr>
          </a:lstStyle>
          <a:p>
            <a:pPr>
              <a:defRPr/>
            </a:pPr>
            <a:endParaRPr lang="en-GB"/>
          </a:p>
        </p:txBody>
      </p:sp>
      <p:sp>
        <p:nvSpPr>
          <p:cNvPr id="44035" name="Rectangle 3"/>
          <p:cNvSpPr>
            <a:spLocks noGrp="1" noChangeArrowheads="1"/>
          </p:cNvSpPr>
          <p:nvPr>
            <p:ph type="dt" idx="1"/>
          </p:nvPr>
        </p:nvSpPr>
        <p:spPr bwMode="auto">
          <a:xfrm>
            <a:off x="3767138" y="0"/>
            <a:ext cx="2881312" cy="490538"/>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lvl1pPr algn="r" eaLnBrk="1" hangingPunct="1">
              <a:defRPr sz="1200">
                <a:cs typeface="Arial" charset="0"/>
              </a:defRPr>
            </a:lvl1pPr>
          </a:lstStyle>
          <a:p>
            <a:pPr>
              <a:defRPr/>
            </a:pPr>
            <a:fld id="{53185D7B-C8D9-4FF4-BBE4-E0B0C338606F}" type="datetimeFigureOut">
              <a:rPr lang="en-GB"/>
              <a:pPr>
                <a:defRPr/>
              </a:pPr>
              <a:t>26/09/2017</a:t>
            </a:fld>
            <a:endParaRPr lang="en-GB"/>
          </a:p>
        </p:txBody>
      </p:sp>
      <p:sp>
        <p:nvSpPr>
          <p:cNvPr id="81924" name="Rectangle 4"/>
          <p:cNvSpPr>
            <a:spLocks noGrp="1" noRot="1" noChangeAspect="1" noChangeArrowheads="1" noTextEdit="1"/>
          </p:cNvSpPr>
          <p:nvPr>
            <p:ph type="sldImg" idx="2"/>
          </p:nvPr>
        </p:nvSpPr>
        <p:spPr bwMode="auto">
          <a:xfrm>
            <a:off x="881063" y="731838"/>
            <a:ext cx="4886325" cy="3665537"/>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885825" y="4641850"/>
            <a:ext cx="4876800" cy="4400550"/>
          </a:xfrm>
          <a:prstGeom prst="rect">
            <a:avLst/>
          </a:prstGeom>
          <a:noFill/>
          <a:ln w="9525">
            <a:noFill/>
            <a:miter lim="800000"/>
            <a:headEnd/>
            <a:tailEnd/>
          </a:ln>
          <a:effectLst/>
        </p:spPr>
        <p:txBody>
          <a:bodyPr vert="horz" wrap="square" lIns="90194" tIns="45097" rIns="90194" bIns="4509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4038" name="Rectangle 6"/>
          <p:cNvSpPr>
            <a:spLocks noGrp="1" noChangeArrowheads="1"/>
          </p:cNvSpPr>
          <p:nvPr>
            <p:ph type="ftr" sz="quarter" idx="4"/>
          </p:nvPr>
        </p:nvSpPr>
        <p:spPr bwMode="auto">
          <a:xfrm>
            <a:off x="0" y="9283700"/>
            <a:ext cx="2881313" cy="490538"/>
          </a:xfrm>
          <a:prstGeom prst="rect">
            <a:avLst/>
          </a:prstGeom>
          <a:noFill/>
          <a:ln w="9525">
            <a:noFill/>
            <a:miter lim="800000"/>
            <a:headEnd/>
            <a:tailEnd/>
          </a:ln>
          <a:effectLst/>
        </p:spPr>
        <p:txBody>
          <a:bodyPr vert="horz" wrap="square" lIns="90194" tIns="45097" rIns="90194" bIns="45097" numCol="1" anchor="b" anchorCtr="0" compatLnSpc="1">
            <a:prstTxWarp prst="textNoShape">
              <a:avLst/>
            </a:prstTxWarp>
          </a:bodyPr>
          <a:lstStyle>
            <a:lvl1pPr eaLnBrk="1" hangingPunct="1">
              <a:defRPr sz="1200">
                <a:cs typeface="Arial" charset="0"/>
              </a:defRPr>
            </a:lvl1pPr>
          </a:lstStyle>
          <a:p>
            <a:pPr>
              <a:defRPr/>
            </a:pPr>
            <a:endParaRPr lang="en-GB"/>
          </a:p>
        </p:txBody>
      </p:sp>
      <p:sp>
        <p:nvSpPr>
          <p:cNvPr id="44039" name="Rectangle 7"/>
          <p:cNvSpPr>
            <a:spLocks noGrp="1" noChangeArrowheads="1"/>
          </p:cNvSpPr>
          <p:nvPr>
            <p:ph type="sldNum" sz="quarter" idx="5"/>
          </p:nvPr>
        </p:nvSpPr>
        <p:spPr bwMode="auto">
          <a:xfrm>
            <a:off x="3767138" y="9283700"/>
            <a:ext cx="2881312" cy="490538"/>
          </a:xfrm>
          <a:prstGeom prst="rect">
            <a:avLst/>
          </a:prstGeom>
          <a:noFill/>
          <a:ln w="9525">
            <a:noFill/>
            <a:miter lim="800000"/>
            <a:headEnd/>
            <a:tailEnd/>
          </a:ln>
          <a:effectLst/>
        </p:spPr>
        <p:txBody>
          <a:bodyPr vert="horz" wrap="square" lIns="90194" tIns="45097" rIns="90194" bIns="45097" numCol="1" anchor="b" anchorCtr="0" compatLnSpc="1">
            <a:prstTxWarp prst="textNoShape">
              <a:avLst/>
            </a:prstTxWarp>
          </a:bodyPr>
          <a:lstStyle>
            <a:lvl1pPr algn="r" eaLnBrk="1" hangingPunct="1">
              <a:defRPr sz="1200"/>
            </a:lvl1pPr>
          </a:lstStyle>
          <a:p>
            <a:pPr>
              <a:defRPr/>
            </a:pPr>
            <a:fld id="{A59F4DD8-45D7-47D3-9AE4-7DE7F4245626}" type="slidenum">
              <a:rPr lang="en-GB" altLang="en-US"/>
              <a:pPr>
                <a:defRPr/>
              </a:pPr>
              <a:t>‹#›</a:t>
            </a:fld>
            <a:endParaRPr lang="en-GB" altLang="en-US"/>
          </a:p>
        </p:txBody>
      </p:sp>
    </p:spTree>
    <p:extLst>
      <p:ext uri="{BB962C8B-B14F-4D97-AF65-F5344CB8AC3E}">
        <p14:creationId xmlns:p14="http://schemas.microsoft.com/office/powerpoint/2010/main" val="24578709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ln/>
        </p:spPr>
        <p:txBody>
          <a:bodyPr/>
          <a:lstStyle/>
          <a:p>
            <a:endParaRPr lang="el-GR" altLang="el-GR" smtClean="0"/>
          </a:p>
        </p:txBody>
      </p:sp>
      <p:sp>
        <p:nvSpPr>
          <p:cNvPr id="82948" name="Slide Number Placeholder 3"/>
          <p:cNvSpPr>
            <a:spLocks noGrp="1"/>
          </p:cNvSpPr>
          <p:nvPr>
            <p:ph type="sldNum" sz="quarter" idx="5"/>
          </p:nvPr>
        </p:nvSpPr>
        <p:spPr>
          <a:noFill/>
        </p:spPr>
        <p:txBody>
          <a:bodyPr/>
          <a:lstStyle/>
          <a:p>
            <a:fld id="{DCDDB051-E1E1-4184-AB5A-8D43FC4F2E0C}" type="slidenum">
              <a:rPr lang="en-GB" altLang="el-GR" smtClean="0"/>
              <a:pPr/>
              <a:t>46</a:t>
            </a:fld>
            <a:endParaRPr lang="en-GB" altLang="el-G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l-GR" altLang="el-GR" smtClean="0"/>
          </a:p>
        </p:txBody>
      </p:sp>
      <p:sp>
        <p:nvSpPr>
          <p:cNvPr id="83972" name="Slide Number Placeholder 3"/>
          <p:cNvSpPr>
            <a:spLocks noGrp="1"/>
          </p:cNvSpPr>
          <p:nvPr>
            <p:ph type="sldNum" sz="quarter" idx="5"/>
          </p:nvPr>
        </p:nvSpPr>
        <p:spPr>
          <a:noFill/>
        </p:spPr>
        <p:txBody>
          <a:bodyPr/>
          <a:lstStyle/>
          <a:p>
            <a:fld id="{D0EF13C5-BAD3-406E-BE23-7E01E45BBF32}" type="slidenum">
              <a:rPr lang="en-GB" altLang="el-GR" smtClean="0"/>
              <a:pPr/>
              <a:t>47</a:t>
            </a:fld>
            <a:endParaRPr lang="en-GB" alt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p:cNvSpPr>
            <a:spLocks/>
          </p:cNvSpPr>
          <p:nvPr/>
        </p:nvSpPr>
        <p:spPr bwMode="auto">
          <a:xfrm>
            <a:off x="285750" y="2803525"/>
            <a:ext cx="1588" cy="3035300"/>
          </a:xfrm>
          <a:custGeom>
            <a:avLst/>
            <a:gdLst>
              <a:gd name="T0" fmla="*/ 0 w 1588"/>
              <a:gd name="T1" fmla="*/ 0 h 1912"/>
              <a:gd name="T2" fmla="*/ 0 w 1588"/>
              <a:gd name="T3" fmla="*/ 2147483647 h 1912"/>
              <a:gd name="T4" fmla="*/ 0 w 1588"/>
              <a:gd name="T5" fmla="*/ 2147483647 h 1912"/>
              <a:gd name="T6" fmla="*/ 0 w 1588"/>
              <a:gd name="T7" fmla="*/ 2147483647 h 1912"/>
              <a:gd name="T8" fmla="*/ 0 w 1588"/>
              <a:gd name="T9" fmla="*/ 2147483647 h 1912"/>
              <a:gd name="T10" fmla="*/ 0 w 1588"/>
              <a:gd name="T11" fmla="*/ 2147483647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w="9525">
            <a:noFill/>
            <a:round/>
            <a:headEnd/>
            <a:tailEnd/>
          </a:ln>
        </p:spPr>
        <p:txBody>
          <a:bodyPr/>
          <a:lstStyle/>
          <a:p>
            <a:pPr>
              <a:defRPr/>
            </a:pPr>
            <a:endParaRPr lang="el-GR"/>
          </a:p>
        </p:txBody>
      </p:sp>
      <p:sp>
        <p:nvSpPr>
          <p:cNvPr id="3174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l-GR"/>
              <a:t>Click to edit Master title style</a:t>
            </a:r>
          </a:p>
        </p:txBody>
      </p:sp>
      <p:sp>
        <p:nvSpPr>
          <p:cNvPr id="3174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l-GR"/>
              <a:t>Click to edit Master subtitle style</a:t>
            </a:r>
          </a:p>
        </p:txBody>
      </p:sp>
      <p:sp>
        <p:nvSpPr>
          <p:cNvPr id="5" name="Rectangle 5"/>
          <p:cNvSpPr>
            <a:spLocks noGrp="1" noChangeArrowheads="1"/>
          </p:cNvSpPr>
          <p:nvPr>
            <p:ph type="ftr" sz="quarter" idx="10"/>
          </p:nvPr>
        </p:nvSpPr>
        <p:spPr/>
        <p:txBody>
          <a:bodyPr/>
          <a:lstStyle>
            <a:lvl1pPr>
              <a:defRPr/>
            </a:lvl1pPr>
          </a:lstStyle>
          <a:p>
            <a:pPr>
              <a:defRPr/>
            </a:pPr>
            <a:endParaRPr lang="en-GB"/>
          </a:p>
        </p:txBody>
      </p:sp>
      <p:sp>
        <p:nvSpPr>
          <p:cNvPr id="6" name="Rectangle 6"/>
          <p:cNvSpPr>
            <a:spLocks noGrp="1" noChangeArrowheads="1"/>
          </p:cNvSpPr>
          <p:nvPr>
            <p:ph type="sldNum" sz="quarter" idx="11"/>
          </p:nvPr>
        </p:nvSpPr>
        <p:spPr/>
        <p:txBody>
          <a:bodyPr/>
          <a:lstStyle>
            <a:lvl1pPr>
              <a:defRPr/>
            </a:lvl1pPr>
          </a:lstStyle>
          <a:p>
            <a:pPr>
              <a:defRPr/>
            </a:pPr>
            <a:fld id="{8F38184C-33E4-4796-82FA-3E69E4DF5C00}" type="slidenum">
              <a:rPr lang="el-GR" altLang="en-US"/>
              <a:pPr>
                <a:defRPr/>
              </a:pPr>
              <a:t>‹#›</a:t>
            </a:fld>
            <a:endParaRPr lang="el-GR" altLang="en-US"/>
          </a:p>
        </p:txBody>
      </p:sp>
      <p:sp>
        <p:nvSpPr>
          <p:cNvPr id="7" name="Rectangle 7"/>
          <p:cNvSpPr>
            <a:spLocks noGrp="1" noChangeArrowheads="1"/>
          </p:cNvSpPr>
          <p:nvPr>
            <p:ph type="dt" sz="quarter" idx="12"/>
          </p:nvPr>
        </p:nvSpPr>
        <p:spPr/>
        <p:txBody>
          <a:bodyPr/>
          <a:lstStyle>
            <a:lvl1pPr>
              <a:defRPr/>
            </a:lvl1pPr>
          </a:lstStyle>
          <a:p>
            <a:pPr>
              <a:defRPr/>
            </a:pPr>
            <a:fld id="{29585FD9-D61E-4779-841B-ABABF0F08873}" type="datetime1">
              <a:rPr lang="en-US"/>
              <a:pPr>
                <a:defRPr/>
              </a:pPr>
              <a:t>9/26/2017</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0152FC2C-83EB-45C7-9DD4-20563EDFCD81}" type="datetime1">
              <a:rPr lang="en-US"/>
              <a:pPr>
                <a:defRPr/>
              </a:pPr>
              <a:t>9/26/2017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D4B6C61-71AD-41F2-B3DD-079C8ECF81A6}" type="slidenum">
              <a:rPr lang="el-GR" altLang="en-US"/>
              <a:pPr>
                <a:defRPr/>
              </a:pPr>
              <a:t>‹#›</a:t>
            </a:fld>
            <a:endParaRPr lang="el-G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742C16C0-AEE2-4692-9D61-ECA26574A2B0}" type="datetime1">
              <a:rPr lang="en-US"/>
              <a:pPr>
                <a:defRPr/>
              </a:pPr>
              <a:t>9/26/2017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4F02E9E-4394-4607-975C-7D3C4904F7D7}" type="slidenum">
              <a:rPr lang="el-GR" altLang="en-US"/>
              <a:pPr>
                <a:defRPr/>
              </a:pPr>
              <a:t>‹#›</a:t>
            </a:fld>
            <a:endParaRPr lang="el-G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4"/>
          <p:cNvSpPr>
            <a:spLocks noGrp="1" noChangeArrowheads="1"/>
          </p:cNvSpPr>
          <p:nvPr>
            <p:ph type="dt" sz="half" idx="10"/>
          </p:nvPr>
        </p:nvSpPr>
        <p:spPr>
          <a:ln/>
        </p:spPr>
        <p:txBody>
          <a:bodyPr/>
          <a:lstStyle>
            <a:lvl1pPr>
              <a:defRPr/>
            </a:lvl1pPr>
          </a:lstStyle>
          <a:p>
            <a:pPr>
              <a:defRPr/>
            </a:pPr>
            <a:fld id="{2429D6C0-6553-4128-91DE-7C2C53D014A1}" type="datetime1">
              <a:rPr lang="en-US"/>
              <a:pPr>
                <a:defRPr/>
              </a:pPr>
              <a:t>9/26/2017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D5C8376-8F07-4EDC-A370-9789E21950FE}" type="slidenum">
              <a:rPr lang="el-GR" altLang="en-US"/>
              <a:pPr>
                <a:defRPr/>
              </a:pPr>
              <a:t>‹#›</a:t>
            </a:fld>
            <a:endParaRPr lang="el-G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D1163F1-D968-4D41-9F96-2625E6A2A0C7}" type="datetime1">
              <a:rPr lang="en-US"/>
              <a:pPr>
                <a:defRPr/>
              </a:pPr>
              <a:t>9/26/2017</a:t>
            </a:fld>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BB55F67-70B6-4D8D-BF9A-626686B83BC0}" type="slidenum">
              <a:rPr lang="el-GR" altLang="en-US"/>
              <a:pPr>
                <a:defRPr/>
              </a:pPr>
              <a:t>‹#›</a:t>
            </a:fld>
            <a:endParaRPr lang="el-G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4"/>
          <p:cNvSpPr>
            <a:spLocks noGrp="1" noChangeArrowheads="1"/>
          </p:cNvSpPr>
          <p:nvPr>
            <p:ph type="dt" sz="half" idx="10"/>
          </p:nvPr>
        </p:nvSpPr>
        <p:spPr>
          <a:ln/>
        </p:spPr>
        <p:txBody>
          <a:bodyPr/>
          <a:lstStyle>
            <a:lvl1pPr>
              <a:defRPr/>
            </a:lvl1pPr>
          </a:lstStyle>
          <a:p>
            <a:pPr>
              <a:defRPr/>
            </a:pPr>
            <a:fld id="{8B3A757D-B32C-46B8-A1DA-0E0AFA13CFE2}" type="datetime1">
              <a:rPr lang="en-US"/>
              <a:pPr>
                <a:defRPr/>
              </a:pPr>
              <a:t>9/26/2017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1047F4DE-B33A-4E91-A093-850C1A6012D5}" type="slidenum">
              <a:rPr lang="el-GR" altLang="en-US"/>
              <a:pPr>
                <a:defRPr/>
              </a:pPr>
              <a:t>‹#›</a:t>
            </a:fld>
            <a:endParaRPr lang="el-G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4"/>
          <p:cNvSpPr>
            <a:spLocks noGrp="1" noChangeArrowheads="1"/>
          </p:cNvSpPr>
          <p:nvPr>
            <p:ph type="dt" sz="half" idx="10"/>
          </p:nvPr>
        </p:nvSpPr>
        <p:spPr>
          <a:ln/>
        </p:spPr>
        <p:txBody>
          <a:bodyPr/>
          <a:lstStyle>
            <a:lvl1pPr>
              <a:defRPr/>
            </a:lvl1pPr>
          </a:lstStyle>
          <a:p>
            <a:pPr>
              <a:defRPr/>
            </a:pPr>
            <a:fld id="{9046CCB0-DC3D-40BC-AEBE-E06EC5372507}" type="datetime1">
              <a:rPr lang="en-US"/>
              <a:pPr>
                <a:defRPr/>
              </a:pPr>
              <a:t>9/26/2017</a:t>
            </a:fld>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5EA3BA65-E73F-4B1A-9623-6DCB92D78E68}" type="slidenum">
              <a:rPr lang="el-GR" altLang="en-US"/>
              <a:pPr>
                <a:defRPr/>
              </a:pPr>
              <a:t>‹#›</a:t>
            </a:fld>
            <a:endParaRPr lang="el-G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4"/>
          <p:cNvSpPr>
            <a:spLocks noGrp="1" noChangeArrowheads="1"/>
          </p:cNvSpPr>
          <p:nvPr>
            <p:ph type="dt" sz="half" idx="10"/>
          </p:nvPr>
        </p:nvSpPr>
        <p:spPr>
          <a:ln/>
        </p:spPr>
        <p:txBody>
          <a:bodyPr/>
          <a:lstStyle>
            <a:lvl1pPr>
              <a:defRPr/>
            </a:lvl1pPr>
          </a:lstStyle>
          <a:p>
            <a:pPr>
              <a:defRPr/>
            </a:pPr>
            <a:fld id="{8CEBB185-8DC5-45EE-91C0-C3323CA35B93}" type="datetime1">
              <a:rPr lang="en-US"/>
              <a:pPr>
                <a:defRPr/>
              </a:pPr>
              <a:t>9/26/2017</a:t>
            </a:fld>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45A584-AFB5-4251-9463-43A509F474D3}" type="slidenum">
              <a:rPr lang="el-GR" altLang="en-US"/>
              <a:pPr>
                <a:defRPr/>
              </a:pPr>
              <a:t>‹#›</a:t>
            </a:fld>
            <a:endParaRPr lang="el-G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08D29347-39F8-48BC-B991-A6EE4C4E6526}" type="datetime1">
              <a:rPr lang="en-US"/>
              <a:pPr>
                <a:defRPr/>
              </a:pPr>
              <a:t>9/26/2017</a:t>
            </a:fld>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7E6051FA-D15C-4105-BF5F-894D8E9C40CB}" type="slidenum">
              <a:rPr lang="el-GR" altLang="en-US"/>
              <a:pPr>
                <a:defRPr/>
              </a:pPr>
              <a:t>‹#›</a:t>
            </a:fld>
            <a:endParaRPr lang="el-G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97BBCA-AB99-4C7F-AAA2-950DE8D623B0}" type="datetime1">
              <a:rPr lang="en-US"/>
              <a:pPr>
                <a:defRPr/>
              </a:pPr>
              <a:t>9/26/2017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46B8992-8E66-4371-AF02-07C49487D40B}" type="slidenum">
              <a:rPr lang="el-GR" altLang="en-US"/>
              <a:pPr>
                <a:defRPr/>
              </a:pPr>
              <a:t>‹#›</a:t>
            </a:fld>
            <a:endParaRPr lang="el-G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D543A15F-C972-42E9-AE87-2CFBFCC8B64B}" type="datetime1">
              <a:rPr lang="en-US"/>
              <a:pPr>
                <a:defRPr/>
              </a:pPr>
              <a:t>9/26/2017</a:t>
            </a:fld>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C52FB20-2086-4B0D-BA2E-7669EDE0F4F4}" type="slidenum">
              <a:rPr lang="el-GR" altLang="en-US"/>
              <a:pPr>
                <a:defRPr/>
              </a:pPr>
              <a:t>‹#›</a:t>
            </a:fld>
            <a:endParaRPr lang="el-G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30723" name="Rectangle 3"/>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
        <p:nvSpPr>
          <p:cNvPr id="307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Arial" charset="0"/>
              </a:defRPr>
            </a:lvl1pPr>
          </a:lstStyle>
          <a:p>
            <a:pPr>
              <a:defRPr/>
            </a:pPr>
            <a:fld id="{B3E652E7-C142-4399-96A3-1C930EBA8682}" type="datetime1">
              <a:rPr lang="en-US"/>
              <a:pPr>
                <a:defRPr/>
              </a:pPr>
              <a:t>9/26/2017</a:t>
            </a:fld>
            <a:endParaRPr lang="en-GB"/>
          </a:p>
        </p:txBody>
      </p:sp>
      <p:sp>
        <p:nvSpPr>
          <p:cNvPr id="307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Arial" charset="0"/>
              </a:defRPr>
            </a:lvl1pPr>
          </a:lstStyle>
          <a:p>
            <a:pPr>
              <a:defRPr/>
            </a:pPr>
            <a:endParaRPr lang="en-GB"/>
          </a:p>
        </p:txBody>
      </p:sp>
      <p:sp>
        <p:nvSpPr>
          <p:cNvPr id="307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charset="0"/>
              </a:defRPr>
            </a:lvl1pPr>
          </a:lstStyle>
          <a:p>
            <a:pPr>
              <a:defRPr/>
            </a:pPr>
            <a:fld id="{C8F8DA72-C658-4472-AD32-8084C063E22B}" type="slidenum">
              <a:rPr lang="el-GR" altLang="en-US"/>
              <a:pPr>
                <a:defRPr/>
              </a:pPr>
              <a:t>‹#›</a:t>
            </a:fld>
            <a:endParaRPr lang="el-GR" altLang="en-US"/>
          </a:p>
        </p:txBody>
      </p:sp>
    </p:spTree>
  </p:cSld>
  <p:clrMap bg1="dk2" tx1="lt1" bg2="dk1" tx2="lt2" accent1="accent1" accent2="accent2" accent3="accent3" accent4="accent4" accent5="accent5" accent6="accent6" hlink="hlink" folHlink="folHlink"/>
  <p:sldLayoutIdLst>
    <p:sldLayoutId id="2147484432" r:id="rId1"/>
    <p:sldLayoutId id="2147484422" r:id="rId2"/>
    <p:sldLayoutId id="2147484423" r:id="rId3"/>
    <p:sldLayoutId id="2147484424" r:id="rId4"/>
    <p:sldLayoutId id="2147484425" r:id="rId5"/>
    <p:sldLayoutId id="2147484426" r:id="rId6"/>
    <p:sldLayoutId id="2147484427" r:id="rId7"/>
    <p:sldLayoutId id="2147484428" r:id="rId8"/>
    <p:sldLayoutId id="2147484429" r:id="rId9"/>
    <p:sldLayoutId id="2147484430" r:id="rId10"/>
    <p:sldLayoutId id="2147484431" r:id="rId11"/>
  </p:sldLayoutIdLst>
  <p:hf hdr="0" ftr="0" dt="0"/>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charset="0"/>
          <a:cs typeface="Arial"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itchFamily="34" charset="0"/>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Font typeface="Tahoma" pitchFamily="34" charset="0"/>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1"/>
          </p:nvPr>
        </p:nvSpPr>
        <p:spPr/>
        <p:txBody>
          <a:bodyPr/>
          <a:lstStyle/>
          <a:p>
            <a:pPr>
              <a:defRPr/>
            </a:pPr>
            <a:fld id="{46FC7153-4424-432D-866F-C6B9E14D735D}" type="slidenum">
              <a:rPr lang="el-GR"/>
              <a:pPr>
                <a:defRPr/>
              </a:pPr>
              <a:t>1</a:t>
            </a:fld>
            <a:endParaRPr lang="el-GR"/>
          </a:p>
        </p:txBody>
      </p:sp>
      <p:sp>
        <p:nvSpPr>
          <p:cNvPr id="2050" name="Rectangle 2"/>
          <p:cNvSpPr>
            <a:spLocks noGrp="1" noChangeArrowheads="1"/>
          </p:cNvSpPr>
          <p:nvPr>
            <p:ph type="ctrTitle"/>
          </p:nvPr>
        </p:nvSpPr>
        <p:spPr>
          <a:xfrm>
            <a:off x="395537" y="2204864"/>
            <a:ext cx="8136904" cy="1800200"/>
          </a:xfrm>
          <a:effectLst>
            <a:outerShdw dist="35921" dir="2700000" algn="ctr" rotWithShape="0">
              <a:schemeClr val="bg2"/>
            </a:outerShdw>
          </a:effectLst>
        </p:spPr>
        <p:txBody>
          <a:bodyPr/>
          <a:lstStyle/>
          <a:p>
            <a:pPr eaLnBrk="1" hangingPunct="1">
              <a:defRPr/>
            </a:pP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dirty="0" smtClean="0">
                <a:solidFill>
                  <a:srgbClr val="CCECFF"/>
                </a:solidFill>
              </a:rPr>
              <a:t/>
            </a:r>
            <a:br>
              <a:rPr lang="el-GR" sz="3600"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3600" b="1" dirty="0" smtClean="0">
                <a:solidFill>
                  <a:srgbClr val="CCECFF"/>
                </a:solidFill>
              </a:rPr>
              <a:t/>
            </a:r>
            <a:br>
              <a:rPr lang="el-GR" sz="36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800" dirty="0" smtClean="0">
                <a:solidFill>
                  <a:srgbClr val="CCECFF"/>
                </a:solidFill>
              </a:rPr>
              <a:t/>
            </a:r>
            <a:br>
              <a:rPr lang="el-GR" sz="2800" dirty="0" smtClean="0">
                <a:solidFill>
                  <a:srgbClr val="CCECFF"/>
                </a:solidFill>
              </a:rPr>
            </a:br>
            <a:r>
              <a:rPr lang="el-GR" sz="2800" b="1" dirty="0" smtClean="0">
                <a:solidFill>
                  <a:srgbClr val="CCECFF"/>
                </a:solidFill>
              </a:rPr>
              <a:t> </a:t>
            </a: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n-US" sz="2800" b="1" dirty="0" smtClean="0">
                <a:solidFill>
                  <a:srgbClr val="CCECFF"/>
                </a:solidFill>
              </a:rPr>
              <a:t/>
            </a:r>
            <a:br>
              <a:rPr lang="en-US" sz="2800" b="1" dirty="0" smtClean="0">
                <a:solidFill>
                  <a:srgbClr val="CCECFF"/>
                </a:solidFill>
              </a:rPr>
            </a:br>
            <a:r>
              <a:rPr lang="el-GR" sz="2800" b="1" dirty="0" smtClean="0">
                <a:solidFill>
                  <a:srgbClr val="CCECFF"/>
                </a:solidFill>
              </a:rPr>
              <a:t/>
            </a:r>
            <a:br>
              <a:rPr lang="el-GR" sz="2800" b="1" dirty="0" smtClean="0">
                <a:solidFill>
                  <a:srgbClr val="CCECFF"/>
                </a:solidFill>
              </a:rPr>
            </a:br>
            <a:r>
              <a:rPr lang="el-GR" sz="2600" b="1" dirty="0" smtClean="0">
                <a:solidFill>
                  <a:srgbClr val="CCECFF"/>
                </a:solidFill>
              </a:rPr>
              <a:t/>
            </a:r>
            <a:br>
              <a:rPr lang="el-GR" sz="2600" b="1" dirty="0" smtClean="0">
                <a:solidFill>
                  <a:srgbClr val="CCECFF"/>
                </a:solidFill>
              </a:rPr>
            </a:br>
            <a:r>
              <a:rPr lang="el-GR" sz="3200" b="1" dirty="0" smtClean="0">
                <a:solidFill>
                  <a:schemeClr val="tx1">
                    <a:lumMod val="95000"/>
                  </a:schemeClr>
                </a:solidFill>
              </a:rPr>
              <a:t>Εκπαίδευση στο περιεχόμενο του Κανονισμού (ΕΕ) 2016/679 για τα</a:t>
            </a:r>
            <a:r>
              <a:rPr lang="en-US" sz="3200" b="1" dirty="0" smtClean="0">
                <a:solidFill>
                  <a:schemeClr val="tx1">
                    <a:lumMod val="95000"/>
                  </a:schemeClr>
                </a:solidFill>
              </a:rPr>
              <a:t> </a:t>
            </a:r>
            <a:r>
              <a:rPr lang="el-GR" sz="3200" b="1" dirty="0" smtClean="0">
                <a:solidFill>
                  <a:schemeClr val="tx1">
                    <a:lumMod val="95000"/>
                  </a:schemeClr>
                </a:solidFill>
              </a:rPr>
              <a:t>Προσωπικά Δεδομένα</a:t>
            </a:r>
            <a:br>
              <a:rPr lang="el-GR" sz="3200" b="1" dirty="0" smtClean="0">
                <a:solidFill>
                  <a:schemeClr val="tx1">
                    <a:lumMod val="95000"/>
                  </a:schemeClr>
                </a:solidFill>
              </a:rPr>
            </a:br>
            <a:r>
              <a:rPr lang="el-GR" sz="3600" dirty="0" smtClean="0">
                <a:solidFill>
                  <a:srgbClr val="CCECFF"/>
                </a:solidFill>
              </a:rPr>
              <a:t/>
            </a:r>
            <a:br>
              <a:rPr lang="el-GR" sz="3600" dirty="0" smtClean="0">
                <a:solidFill>
                  <a:srgbClr val="CCECFF"/>
                </a:solidFill>
              </a:rPr>
            </a:br>
            <a:r>
              <a:rPr lang="en-US" sz="3600" dirty="0" smtClean="0">
                <a:solidFill>
                  <a:srgbClr val="CCECFF"/>
                </a:solidFill>
              </a:rPr>
              <a:t/>
            </a:r>
            <a:br>
              <a:rPr lang="en-US" sz="3600" dirty="0" smtClean="0">
                <a:solidFill>
                  <a:srgbClr val="CCECFF"/>
                </a:solidFill>
              </a:rPr>
            </a:br>
            <a:endParaRPr lang="el-GR" sz="3200" dirty="0" smtClean="0">
              <a:solidFill>
                <a:srgbClr val="CCECFF"/>
              </a:solidFill>
            </a:endParaRPr>
          </a:p>
        </p:txBody>
      </p:sp>
      <p:sp>
        <p:nvSpPr>
          <p:cNvPr id="2051" name="Rectangle 3"/>
          <p:cNvSpPr>
            <a:spLocks noGrp="1" noChangeArrowheads="1"/>
          </p:cNvSpPr>
          <p:nvPr>
            <p:ph type="subTitle" idx="1"/>
          </p:nvPr>
        </p:nvSpPr>
        <p:spPr>
          <a:xfrm>
            <a:off x="539750" y="4149725"/>
            <a:ext cx="8208714" cy="1800225"/>
          </a:xfrm>
          <a:effectLst>
            <a:outerShdw dist="35921" dir="2700000" algn="ctr" rotWithShape="0">
              <a:schemeClr val="bg2"/>
            </a:outerShdw>
          </a:effectLst>
        </p:spPr>
        <p:txBody>
          <a:bodyPr/>
          <a:lstStyle/>
          <a:p>
            <a:pPr algn="l" eaLnBrk="1" hangingPunct="1">
              <a:defRPr/>
            </a:pPr>
            <a:r>
              <a:rPr lang="el-GR" sz="2400" b="1" dirty="0" smtClean="0"/>
              <a:t>Γραφείο Επιτρόπου Προστασίας</a:t>
            </a:r>
          </a:p>
          <a:p>
            <a:pPr algn="l" eaLnBrk="1" hangingPunct="1">
              <a:defRPr/>
            </a:pPr>
            <a:r>
              <a:rPr lang="el-GR" sz="2400" b="1" dirty="0" smtClean="0"/>
              <a:t>Δεδομένων Προσωπικού Χαρακτήρα    </a:t>
            </a:r>
          </a:p>
          <a:p>
            <a:pPr algn="l" eaLnBrk="1" hangingPunct="1">
              <a:defRPr/>
            </a:pPr>
            <a:r>
              <a:rPr lang="el-GR" sz="2400" dirty="0" smtClean="0"/>
              <a:t>      </a:t>
            </a:r>
          </a:p>
          <a:p>
            <a:pPr algn="l" eaLnBrk="1" hangingPunct="1">
              <a:defRPr/>
            </a:pPr>
            <a:r>
              <a:rPr lang="el-GR" sz="2400" dirty="0" smtClean="0"/>
              <a:t>                                                      </a:t>
            </a:r>
            <a:r>
              <a:rPr lang="el-GR" sz="2200" dirty="0" smtClean="0"/>
              <a:t>2</a:t>
            </a:r>
            <a:r>
              <a:rPr lang="en-US" sz="2200" dirty="0" smtClean="0"/>
              <a:t>7</a:t>
            </a:r>
            <a:r>
              <a:rPr lang="el-GR" sz="2200" dirty="0" smtClean="0"/>
              <a:t> Σεπτεμβρίου 2017</a:t>
            </a:r>
          </a:p>
          <a:p>
            <a:pPr algn="l" eaLnBrk="1" hangingPunct="1">
              <a:defRPr/>
            </a:pPr>
            <a:endParaRPr lang="el-GR"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741D0B9-5449-44AC-81B7-E53145204862}" type="slidenum">
              <a:rPr lang="el-GR" altLang="en-US" sz="1400" smtClean="0">
                <a:latin typeface="Arial" charset="0"/>
              </a:rPr>
              <a:pPr>
                <a:spcBef>
                  <a:spcPct val="0"/>
                </a:spcBef>
                <a:buClrTx/>
                <a:buSzTx/>
                <a:buFontTx/>
                <a:buNone/>
                <a:defRPr/>
              </a:pPr>
              <a:t>10</a:t>
            </a:fld>
            <a:endParaRPr lang="el-GR" altLang="en-US" sz="1400" smtClean="0">
              <a:latin typeface="Arial" charset="0"/>
            </a:endParaRPr>
          </a:p>
        </p:txBody>
      </p:sp>
      <p:sp>
        <p:nvSpPr>
          <p:cNvPr id="6147" name="Rectangle 3"/>
          <p:cNvSpPr>
            <a:spLocks noGrp="1" noChangeArrowheads="1"/>
          </p:cNvSpPr>
          <p:nvPr>
            <p:ph type="body" idx="1"/>
          </p:nvPr>
        </p:nvSpPr>
        <p:spPr>
          <a:xfrm>
            <a:off x="468313" y="115888"/>
            <a:ext cx="8424862" cy="5689600"/>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200" b="1" dirty="0" smtClean="0">
                <a:solidFill>
                  <a:srgbClr val="FFFF00"/>
                </a:solidFill>
                <a:effectLst>
                  <a:outerShdw blurRad="38100" dist="38100" dir="2700000" algn="tl">
                    <a:srgbClr val="000000">
                      <a:alpha val="43137"/>
                    </a:srgbClr>
                  </a:outerShdw>
                </a:effectLst>
              </a:rPr>
              <a:t> Δημοσίευση και ανακοίνωση των στοιχείων επικοινωνίας</a:t>
            </a:r>
          </a:p>
          <a:p>
            <a:pPr>
              <a:buFontTx/>
              <a:buNone/>
              <a:defRPr/>
            </a:pPr>
            <a:r>
              <a:rPr lang="el-GR" sz="2200" b="1" dirty="0" smtClean="0">
                <a:solidFill>
                  <a:srgbClr val="FFFF00"/>
                </a:solidFill>
                <a:effectLst>
                  <a:outerShdw blurRad="38100" dist="38100" dir="2700000" algn="tl">
                    <a:srgbClr val="000000">
                      <a:alpha val="43137"/>
                    </a:srgbClr>
                  </a:outerShdw>
                </a:effectLst>
              </a:rPr>
              <a:t> του ΥΠΔ </a:t>
            </a:r>
          </a:p>
          <a:p>
            <a:pPr>
              <a:buFontTx/>
              <a:buNone/>
              <a:defRPr/>
            </a:pPr>
            <a:r>
              <a:rPr lang="el-GR" sz="24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Ο Οργανισμός δημοσιεύει τα στοιχεία επικοινωνίας του και</a:t>
            </a:r>
          </a:p>
          <a:p>
            <a:pPr>
              <a:buFontTx/>
              <a:buNone/>
              <a:defRPr/>
            </a:pPr>
            <a:r>
              <a:rPr lang="el-GR" sz="2200" dirty="0" smtClean="0">
                <a:effectLst>
                  <a:outerShdw blurRad="38100" dist="38100" dir="2700000" algn="tl">
                    <a:srgbClr val="000000">
                      <a:alpha val="43137"/>
                    </a:srgbClr>
                  </a:outerShdw>
                </a:effectLst>
              </a:rPr>
              <a:t> τα ανακοινώνει στην ΑΠΔΠΧ. </a:t>
            </a:r>
            <a:r>
              <a:rPr lang="el-GR" sz="2200" u="sng" dirty="0" smtClean="0">
                <a:effectLst>
                  <a:outerShdw blurRad="38100" dist="38100" dir="2700000" algn="tl">
                    <a:srgbClr val="000000">
                      <a:alpha val="43137"/>
                    </a:srgbClr>
                  </a:outerShdw>
                </a:effectLst>
              </a:rPr>
              <a:t>Η Ομάδα Εργασίας του Άρθρου 29</a:t>
            </a:r>
          </a:p>
          <a:p>
            <a:pPr>
              <a:buFontTx/>
              <a:buNone/>
              <a:defRPr/>
            </a:pPr>
            <a:r>
              <a:rPr lang="el-GR" sz="2200" dirty="0" smtClean="0">
                <a:effectLst>
                  <a:outerShdw blurRad="38100" dist="38100" dir="2700000" algn="tl">
                    <a:srgbClr val="000000">
                      <a:alpha val="43137"/>
                    </a:srgbClr>
                  </a:outerShdw>
                </a:effectLst>
              </a:rPr>
              <a:t> </a:t>
            </a:r>
            <a:r>
              <a:rPr lang="el-GR" sz="2200" u="sng" dirty="0" smtClean="0">
                <a:effectLst>
                  <a:outerShdw blurRad="38100" dist="38100" dir="2700000" algn="tl">
                    <a:srgbClr val="000000">
                      <a:alpha val="43137"/>
                    </a:srgbClr>
                  </a:outerShdw>
                </a:effectLst>
              </a:rPr>
              <a:t>προτείνει: </a:t>
            </a:r>
          </a:p>
          <a:p>
            <a:pPr>
              <a:defRPr/>
            </a:pPr>
            <a:r>
              <a:rPr lang="el-GR" sz="2200" dirty="0" smtClean="0">
                <a:effectLst>
                  <a:outerShdw blurRad="38100" dist="38100" dir="2700000" algn="tl">
                    <a:srgbClr val="000000">
                      <a:alpha val="43137"/>
                    </a:srgbClr>
                  </a:outerShdw>
                </a:effectLst>
              </a:rPr>
              <a:t>Πληροφορίες που αφορούν στον ΥΠΔ (</a:t>
            </a:r>
            <a:r>
              <a:rPr lang="el-GR" sz="2200" dirty="0" err="1" smtClean="0">
                <a:effectLst>
                  <a:outerShdw blurRad="38100" dist="38100" dir="2700000" algn="tl">
                    <a:srgbClr val="000000">
                      <a:alpha val="43137"/>
                    </a:srgbClr>
                  </a:outerShdw>
                </a:effectLst>
              </a:rPr>
              <a:t>ταχ</a:t>
            </a:r>
            <a:r>
              <a:rPr lang="el-GR" sz="2200" dirty="0" smtClean="0">
                <a:effectLst>
                  <a:outerShdw blurRad="38100" dist="38100" dir="2700000" algn="tl">
                    <a:srgbClr val="000000">
                      <a:alpha val="43137"/>
                    </a:srgbClr>
                  </a:outerShdw>
                </a:effectLst>
              </a:rPr>
              <a:t>. διεύθυνση, υπηρεσιακό </a:t>
            </a:r>
            <a:r>
              <a:rPr lang="el-GR" sz="2200" dirty="0" err="1" smtClean="0">
                <a:effectLst>
                  <a:outerShdw blurRad="38100" dist="38100" dir="2700000" algn="tl">
                    <a:srgbClr val="000000">
                      <a:alpha val="43137"/>
                    </a:srgbClr>
                  </a:outerShdw>
                </a:effectLst>
              </a:rPr>
              <a:t>τηλ</a:t>
            </a:r>
            <a:r>
              <a:rPr lang="el-GR" sz="2200" dirty="0" smtClean="0">
                <a:effectLst>
                  <a:outerShdw blurRad="38100" dist="38100" dir="2700000" algn="tl">
                    <a:srgbClr val="000000">
                      <a:alpha val="43137"/>
                    </a:srgbClr>
                  </a:outerShdw>
                </a:effectLst>
              </a:rPr>
              <a:t>. και/ή </a:t>
            </a:r>
            <a:r>
              <a:rPr lang="en-US" sz="2200" dirty="0" smtClean="0">
                <a:effectLst>
                  <a:outerShdw blurRad="38100" dist="38100" dir="2700000" algn="tl">
                    <a:srgbClr val="000000">
                      <a:alpha val="43137"/>
                    </a:srgbClr>
                  </a:outerShdw>
                </a:effectLst>
              </a:rPr>
              <a:t>email</a:t>
            </a:r>
            <a:r>
              <a:rPr lang="el-GR" sz="2200" dirty="0" smtClean="0">
                <a:effectLst>
                  <a:outerShdw blurRad="38100" dist="38100" dir="2700000" algn="tl">
                    <a:srgbClr val="000000">
                      <a:alpha val="43137"/>
                    </a:srgbClr>
                  </a:outerShdw>
                </a:effectLst>
              </a:rPr>
              <a:t>) δημοσιεύονται στην ιστοσελίδα του οργανισμού. Η δημοσίευση του ονόματος εναπόκειται στην κρίση του οργανισμού και του ΥΠΔ</a:t>
            </a:r>
          </a:p>
          <a:p>
            <a:pPr>
              <a:defRPr/>
            </a:pPr>
            <a:r>
              <a:rPr lang="el-GR" sz="2200" dirty="0" smtClean="0">
                <a:effectLst>
                  <a:outerShdw blurRad="38100" dist="38100" dir="2700000" algn="tl">
                    <a:srgbClr val="000000">
                      <a:alpha val="43137"/>
                    </a:srgbClr>
                  </a:outerShdw>
                </a:effectLst>
              </a:rPr>
              <a:t>Οι εν λόγω πληροφορίες (ΚΑΙ το όνομα του) δημοσιεύονται στην </a:t>
            </a:r>
            <a:r>
              <a:rPr lang="el-GR" sz="2200" u="sng" dirty="0" smtClean="0">
                <a:effectLst>
                  <a:outerShdw blurRad="38100" dist="38100" dir="2700000" algn="tl">
                    <a:srgbClr val="000000">
                      <a:alpha val="43137"/>
                    </a:srgbClr>
                  </a:outerShdw>
                </a:effectLst>
              </a:rPr>
              <a:t>εσωτερική</a:t>
            </a:r>
            <a:r>
              <a:rPr lang="el-GR" sz="2200" dirty="0" smtClean="0">
                <a:effectLst>
                  <a:outerShdw blurRad="38100" dist="38100" dir="2700000" algn="tl">
                    <a:srgbClr val="000000">
                      <a:alpha val="43137"/>
                    </a:srgbClr>
                  </a:outerShdw>
                </a:effectLst>
              </a:rPr>
              <a:t> σελίδα του οργανισμού</a:t>
            </a:r>
          </a:p>
          <a:p>
            <a:pPr>
              <a:defRPr/>
            </a:pPr>
            <a:r>
              <a:rPr lang="el-GR" sz="2200" dirty="0" smtClean="0">
                <a:effectLst>
                  <a:outerShdw blurRad="38100" dist="38100" dir="2700000" algn="tl">
                    <a:srgbClr val="000000">
                      <a:alpha val="43137"/>
                    </a:srgbClr>
                  </a:outerShdw>
                </a:effectLst>
              </a:rPr>
              <a:t>Όλες οι πιο πάνω πληροφορίες ανακοινώνονται στην ΑΠΔΠΧ</a:t>
            </a:r>
          </a:p>
          <a:p>
            <a:pPr>
              <a:buFont typeface="Wingdings" pitchFamily="2" charset="2"/>
              <a:buChar char="ü"/>
              <a:defRPr/>
            </a:pPr>
            <a:endParaRPr lang="el-GR" sz="24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6A55EEF-E406-4F8A-82E9-5100EE203480}" type="slidenum">
              <a:rPr lang="el-GR" altLang="en-US" sz="1400" smtClean="0">
                <a:latin typeface="Arial" charset="0"/>
              </a:rPr>
              <a:pPr>
                <a:spcBef>
                  <a:spcPct val="0"/>
                </a:spcBef>
                <a:buClrTx/>
                <a:buSzTx/>
                <a:buFontTx/>
                <a:buNone/>
                <a:defRPr/>
              </a:pPr>
              <a:t>11</a:t>
            </a:fld>
            <a:endParaRPr lang="el-GR" altLang="en-US" sz="1400" smtClean="0">
              <a:latin typeface="Arial" charset="0"/>
            </a:endParaRPr>
          </a:p>
        </p:txBody>
      </p:sp>
      <p:sp>
        <p:nvSpPr>
          <p:cNvPr id="6147" name="Rectangle 3"/>
          <p:cNvSpPr>
            <a:spLocks noGrp="1" noChangeArrowheads="1"/>
          </p:cNvSpPr>
          <p:nvPr>
            <p:ph type="body" idx="1"/>
          </p:nvPr>
        </p:nvSpPr>
        <p:spPr>
          <a:xfrm>
            <a:off x="468313" y="404813"/>
            <a:ext cx="8280400" cy="5688012"/>
          </a:xfrm>
          <a:effectLst>
            <a:outerShdw dist="35921" dir="2700000" algn="ctr" rotWithShape="0">
              <a:schemeClr val="bg2"/>
            </a:outerShdw>
          </a:effectLst>
        </p:spPr>
        <p:txBody>
          <a:bodyPr/>
          <a:lstStyle/>
          <a:p>
            <a:pPr eaLnBrk="1" hangingPunct="1">
              <a:buFontTx/>
              <a:buNone/>
              <a:defRPr/>
            </a:pPr>
            <a:r>
              <a:rPr lang="el-GR" sz="2400" dirty="0" smtClean="0">
                <a:effectLst>
                  <a:outerShdw blurRad="38100" dist="38100" dir="2700000" algn="tl">
                    <a:srgbClr val="000000">
                      <a:alpha val="43137"/>
                    </a:srgbClr>
                  </a:outerShdw>
                </a:effectLst>
              </a:rPr>
              <a:t>	</a:t>
            </a:r>
            <a:r>
              <a:rPr lang="el-GR" sz="2300" b="1" dirty="0" smtClean="0">
                <a:solidFill>
                  <a:srgbClr val="FFC000"/>
                </a:solidFill>
                <a:effectLst>
                  <a:outerShdw blurRad="38100" dist="38100" dir="2700000" algn="tl">
                    <a:srgbClr val="000000">
                      <a:alpha val="43137"/>
                    </a:srgbClr>
                  </a:outerShdw>
                </a:effectLst>
              </a:rPr>
              <a:t>Ανάγκη αντικατάστασης του υφιστάμενου πλαισίου:</a:t>
            </a:r>
          </a:p>
          <a:p>
            <a:pPr eaLnBrk="1" hangingPunct="1">
              <a:buFontTx/>
              <a:buNone/>
              <a:defRPr/>
            </a:pPr>
            <a:r>
              <a:rPr lang="en-US" sz="2300" b="1" dirty="0" smtClean="0">
                <a:solidFill>
                  <a:srgbClr val="FFC000"/>
                </a:solidFill>
                <a:effectLst>
                  <a:outerShdw blurRad="38100" dist="38100" dir="2700000" algn="tl">
                    <a:srgbClr val="000000">
                      <a:alpha val="43137"/>
                    </a:srgbClr>
                  </a:outerShdw>
                </a:effectLst>
              </a:rPr>
              <a:t> </a:t>
            </a:r>
            <a:endParaRPr lang="el-GR" sz="2300" b="1" dirty="0" smtClean="0">
              <a:solidFill>
                <a:srgbClr val="FFC000"/>
              </a:solidFill>
              <a:effectLst>
                <a:outerShdw blurRad="38100" dist="38100" dir="2700000" algn="tl">
                  <a:srgbClr val="000000">
                    <a:alpha val="43137"/>
                  </a:srgbClr>
                </a:outerShdw>
              </a:effectLst>
            </a:endParaRPr>
          </a:p>
          <a:p>
            <a:pPr eaLnBrk="1" hangingPunct="1">
              <a:buFontTx/>
              <a:buNone/>
              <a:defRPr/>
            </a:pPr>
            <a:r>
              <a:rPr lang="el-GR" sz="2300" dirty="0" smtClean="0"/>
              <a:t>    Η υφιστάμενη Οδηγία (95/46/ΕΚ), μετά από περίπου μια εικοσαετία, θεωρείται ξεπερασμένη - δεν ανταποκρίνεται επαρκώς στις ανάγκες της εποχής λόγω:</a:t>
            </a:r>
          </a:p>
          <a:p>
            <a:pPr eaLnBrk="1" hangingPunct="1">
              <a:defRPr/>
            </a:pPr>
            <a:r>
              <a:rPr lang="el-GR" sz="2300" dirty="0" smtClean="0"/>
              <a:t>Των ραγδαίων τεχνολογικών εξελίξεων π.χ. </a:t>
            </a:r>
            <a:r>
              <a:rPr lang="el-GR" sz="2300" dirty="0" err="1" smtClean="0"/>
              <a:t>smartphones</a:t>
            </a:r>
            <a:r>
              <a:rPr lang="el-GR" sz="2300" dirty="0" smtClean="0"/>
              <a:t>, </a:t>
            </a:r>
            <a:r>
              <a:rPr lang="en-US" sz="2300" dirty="0" smtClean="0"/>
              <a:t>mobile </a:t>
            </a:r>
            <a:r>
              <a:rPr lang="el-GR" sz="2300" dirty="0" err="1" smtClean="0"/>
              <a:t>banking</a:t>
            </a:r>
            <a:endParaRPr lang="el-GR" sz="2300" dirty="0" smtClean="0"/>
          </a:p>
          <a:p>
            <a:pPr eaLnBrk="1" hangingPunct="1">
              <a:defRPr/>
            </a:pPr>
            <a:r>
              <a:rPr lang="el-GR" sz="2300" dirty="0" smtClean="0"/>
              <a:t>Της χρήσης του διαδικτύου και των νέων υπηρεσιών που παρέχει π.χ. ηλεκτρονικό εμπόριο</a:t>
            </a:r>
          </a:p>
          <a:p>
            <a:pPr eaLnBrk="1" hangingPunct="1">
              <a:defRPr/>
            </a:pPr>
            <a:r>
              <a:rPr lang="el-GR" sz="2300" dirty="0" smtClean="0"/>
              <a:t>Της ανάπτυξης της ψηφιακής οικονομίας π.χ. ί</a:t>
            </a:r>
            <a:r>
              <a:rPr lang="en-US" sz="2300" dirty="0" err="1" smtClean="0"/>
              <a:t>nternet</a:t>
            </a:r>
            <a:r>
              <a:rPr lang="en-US" sz="2300" dirty="0" smtClean="0"/>
              <a:t> banking</a:t>
            </a:r>
          </a:p>
          <a:p>
            <a:pPr eaLnBrk="1" hangingPunct="1">
              <a:defRPr/>
            </a:pPr>
            <a:r>
              <a:rPr lang="el-GR" sz="2300" dirty="0" smtClean="0"/>
              <a:t>Της ευρείας χρήσης των μέσων κοινωνικής δικτύωσης</a:t>
            </a:r>
          </a:p>
          <a:p>
            <a:pPr eaLnBrk="1" hangingPunct="1">
              <a:defRPr/>
            </a:pPr>
            <a:r>
              <a:rPr lang="el-GR" sz="2300" dirty="0" smtClean="0"/>
              <a:t>Της αυξανόμενης δημοσιοποίησης προσωπικών πληροφοριών και διάθεσής τους σε παγκόσμιο επίπεδο</a:t>
            </a:r>
          </a:p>
          <a:p>
            <a:pPr eaLnBrk="1" hangingPunct="1">
              <a:buFontTx/>
              <a:buNone/>
              <a:defRPr/>
            </a:pPr>
            <a:r>
              <a:rPr lang="el-GR" sz="2400" dirty="0" smtClean="0"/>
              <a:t>               </a:t>
            </a:r>
            <a:endParaRPr lang="el-GR" sz="1600" dirty="0" smtClean="0"/>
          </a:p>
          <a:p>
            <a:pPr eaLnBrk="1" hangingPunct="1">
              <a:buFontTx/>
              <a:buNone/>
              <a:defRPr/>
            </a:pPr>
            <a:endParaRPr lang="el-GR" sz="2200" dirty="0" smtClean="0"/>
          </a:p>
          <a:p>
            <a:pPr marL="0" indent="0" eaLnBrk="1" hangingPunct="1">
              <a:buFontTx/>
              <a:buNone/>
              <a:defRPr/>
            </a:pPr>
            <a:r>
              <a:rPr lang="el-GR" sz="2200" dirty="0" smtClean="0"/>
              <a:t>  </a:t>
            </a:r>
            <a:endParaRPr lang="en-US" sz="2200"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0"/>
            <a:ext cx="8424862" cy="765175"/>
          </a:xfrm>
        </p:spPr>
        <p:txBody>
          <a:bodyPr/>
          <a:lstStyle/>
          <a:p>
            <a:pPr algn="ctr">
              <a:defRPr/>
            </a:pPr>
            <a:r>
              <a:rPr lang="el-GR" sz="2400" b="1" dirty="0" smtClean="0">
                <a:solidFill>
                  <a:srgbClr val="FFC000"/>
                </a:solidFill>
              </a:rPr>
              <a:t>Πεδίο εφαρμογής</a:t>
            </a:r>
            <a:endParaRPr lang="el-GR" sz="2400" b="1" dirty="0">
              <a:solidFill>
                <a:srgbClr val="FFC000"/>
              </a:solidFill>
            </a:endParaRPr>
          </a:p>
        </p:txBody>
      </p:sp>
      <p:sp>
        <p:nvSpPr>
          <p:cNvPr id="3" name="Content Placeholder 2"/>
          <p:cNvSpPr>
            <a:spLocks noGrp="1"/>
          </p:cNvSpPr>
          <p:nvPr>
            <p:ph idx="1"/>
          </p:nvPr>
        </p:nvSpPr>
        <p:spPr>
          <a:xfrm>
            <a:off x="179388" y="692150"/>
            <a:ext cx="8964612" cy="5256213"/>
          </a:xfrm>
        </p:spPr>
        <p:txBody>
          <a:bodyPr/>
          <a:lstStyle/>
          <a:p>
            <a:pPr>
              <a:defRPr/>
            </a:pPr>
            <a:r>
              <a:rPr lang="el-GR" sz="1900" b="1" dirty="0" smtClean="0">
                <a:solidFill>
                  <a:srgbClr val="FFFF00"/>
                </a:solidFill>
              </a:rPr>
              <a:t>Ομοιότητες με Οδηγία: </a:t>
            </a:r>
          </a:p>
          <a:p>
            <a:pPr>
              <a:buFontTx/>
              <a:buNone/>
              <a:defRPr/>
            </a:pPr>
            <a:r>
              <a:rPr lang="el-GR" sz="1900" dirty="0" smtClean="0"/>
              <a:t>     (α) διττός σκοπός, προστασία των δεδομένων αλλά και ελεύθερη κυκλοφορία τους</a:t>
            </a:r>
          </a:p>
          <a:p>
            <a:pPr lvl="3">
              <a:defRPr/>
            </a:pPr>
            <a:endParaRPr lang="el-GR" sz="700" dirty="0" smtClean="0"/>
          </a:p>
          <a:p>
            <a:pPr>
              <a:buFontTx/>
              <a:buNone/>
              <a:defRPr/>
            </a:pPr>
            <a:r>
              <a:rPr lang="el-GR" sz="1900" dirty="0" smtClean="0"/>
              <a:t>     (β) εφαρμογή σε όλους τους φορείς (ιδιωτικές εταιρείες, δημόσιες αρχές, νομικά πρόσωπα δημοσίου δικαίου) που επεξεργάζονται προσωπικά δεδομένα</a:t>
            </a:r>
          </a:p>
          <a:p>
            <a:pPr lvl="3">
              <a:defRPr/>
            </a:pPr>
            <a:endParaRPr lang="el-GR" sz="700" dirty="0" smtClean="0"/>
          </a:p>
          <a:p>
            <a:pPr>
              <a:buFontTx/>
              <a:buNone/>
              <a:defRPr/>
            </a:pPr>
            <a:r>
              <a:rPr lang="el-GR" sz="1900" dirty="0" smtClean="0"/>
              <a:t>     (γ) εφαρμογή σε αυτοματοποιημένη , μερικώς αυτοματοποιημένη ή μη αυτοματοποιημένη επεξεργασία</a:t>
            </a:r>
          </a:p>
          <a:p>
            <a:pPr lvl="3">
              <a:defRPr/>
            </a:pPr>
            <a:endParaRPr lang="el-GR" sz="700" dirty="0" smtClean="0"/>
          </a:p>
          <a:p>
            <a:pPr>
              <a:buFontTx/>
              <a:buNone/>
              <a:defRPr/>
            </a:pPr>
            <a:r>
              <a:rPr lang="el-GR" sz="1900" dirty="0" smtClean="0"/>
              <a:t>     (δ) εξαιρούνται δραστηριότητες αυστηρά προσωπικές ή οικιακές</a:t>
            </a:r>
          </a:p>
          <a:p>
            <a:pPr lvl="2">
              <a:defRPr/>
            </a:pPr>
            <a:endParaRPr lang="el-GR" sz="1100" dirty="0" smtClean="0"/>
          </a:p>
          <a:p>
            <a:pPr>
              <a:defRPr/>
            </a:pPr>
            <a:r>
              <a:rPr lang="el-GR" sz="1900" b="1" dirty="0" smtClean="0">
                <a:solidFill>
                  <a:srgbClr val="FFFF00"/>
                </a:solidFill>
              </a:rPr>
              <a:t>Ουσιαστική διαφορά από την Οδηγία 95/46: </a:t>
            </a:r>
            <a:r>
              <a:rPr lang="el-GR" sz="1900" dirty="0" smtClean="0"/>
              <a:t>ο Κανονισμός εφαρμόζεται και σε επεξεργασία </a:t>
            </a:r>
            <a:r>
              <a:rPr lang="el-GR" sz="1900" u="sng" dirty="0" smtClean="0"/>
              <a:t>που εκτελείται στην Ε.Ε. </a:t>
            </a:r>
            <a:r>
              <a:rPr lang="el-GR" sz="1900" dirty="0" smtClean="0"/>
              <a:t>από υπεύθυνο επεξεργασίας / εκτελών την επεξεργασία, μη εγκατεστημένο στην ΕΕ</a:t>
            </a:r>
          </a:p>
          <a:p>
            <a:pPr lvl="3">
              <a:defRPr/>
            </a:pPr>
            <a:endParaRPr lang="el-GR" sz="700" dirty="0" smtClean="0"/>
          </a:p>
          <a:p>
            <a:pPr>
              <a:buFont typeface="Wingdings" pitchFamily="2" charset="2"/>
              <a:buChar char="Ø"/>
              <a:defRPr/>
            </a:pPr>
            <a:r>
              <a:rPr lang="el-GR" sz="1900" u="sng" dirty="0" smtClean="0"/>
              <a:t>Ο Κανονισμός ΔΕΝ εφαρμόζεται </a:t>
            </a:r>
            <a:r>
              <a:rPr lang="el-GR" sz="1900" dirty="0" smtClean="0"/>
              <a:t>στην πρόληψη, εξακρίβωση και δίωξη ποινικών αδικημάτων (Οδηγία 2016/680)</a:t>
            </a:r>
          </a:p>
          <a:p>
            <a:pPr lvl="3">
              <a:buFont typeface="Wingdings" pitchFamily="2" charset="2"/>
              <a:buChar char="Ø"/>
              <a:defRPr/>
            </a:pPr>
            <a:endParaRPr lang="el-GR" sz="700" dirty="0" smtClean="0"/>
          </a:p>
          <a:p>
            <a:pPr>
              <a:buFontTx/>
              <a:buNone/>
              <a:defRPr/>
            </a:pPr>
            <a:r>
              <a:rPr lang="el-GR" sz="2400" dirty="0" smtClean="0"/>
              <a:t/>
            </a:r>
            <a:br>
              <a:rPr lang="el-GR" sz="2400" dirty="0" smtClean="0"/>
            </a:br>
            <a:endParaRPr lang="el-GR" sz="2400" dirty="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2CC09CA-2430-4785-8361-4904CB1CA2AE}" type="slidenum">
              <a:rPr lang="el-GR" altLang="en-US" sz="1400" smtClean="0">
                <a:latin typeface="Arial" charset="0"/>
              </a:rPr>
              <a:pPr>
                <a:spcBef>
                  <a:spcPct val="0"/>
                </a:spcBef>
                <a:buClrTx/>
                <a:buSzTx/>
                <a:buFontTx/>
                <a:buNone/>
                <a:defRPr/>
              </a:pPr>
              <a:t>12</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A22100DB-DFCB-47CA-99B2-07359143E24D}" type="slidenum">
              <a:rPr lang="el-GR" altLang="en-US" sz="1400" smtClean="0">
                <a:latin typeface="Arial" charset="0"/>
              </a:rPr>
              <a:pPr>
                <a:spcBef>
                  <a:spcPct val="0"/>
                </a:spcBef>
                <a:buClrTx/>
                <a:buSzTx/>
                <a:buFontTx/>
                <a:buNone/>
                <a:defRPr/>
              </a:pPr>
              <a:t>13</a:t>
            </a:fld>
            <a:endParaRPr lang="el-GR" altLang="en-US" sz="1400" smtClean="0">
              <a:latin typeface="Arial" charset="0"/>
            </a:endParaRPr>
          </a:p>
        </p:txBody>
      </p:sp>
      <p:sp>
        <p:nvSpPr>
          <p:cNvPr id="6147" name="Rectangle 3"/>
          <p:cNvSpPr>
            <a:spLocks noGrp="1" noChangeArrowheads="1"/>
          </p:cNvSpPr>
          <p:nvPr>
            <p:ph type="body" idx="1"/>
          </p:nvPr>
        </p:nvSpPr>
        <p:spPr>
          <a:xfrm>
            <a:off x="250825" y="260350"/>
            <a:ext cx="8893175" cy="5832475"/>
          </a:xfrm>
          <a:effectLst>
            <a:outerShdw dist="35921" dir="2700000" algn="ctr" rotWithShape="0">
              <a:schemeClr val="bg2"/>
            </a:outerShdw>
          </a:effectLst>
        </p:spPr>
        <p:txBody>
          <a:bodyPr/>
          <a:lstStyle/>
          <a:p>
            <a:pPr eaLnBrk="1" hangingPunct="1">
              <a:buNone/>
              <a:defRPr/>
            </a:pPr>
            <a:r>
              <a:rPr lang="el-GR" sz="2400" b="1" dirty="0" smtClean="0">
                <a:solidFill>
                  <a:srgbClr val="FFC000"/>
                </a:solidFill>
                <a:effectLst>
                  <a:outerShdw blurRad="38100" dist="38100" dir="2700000" algn="tl">
                    <a:srgbClr val="000000">
                      <a:alpha val="43137"/>
                    </a:srgbClr>
                  </a:outerShdw>
                </a:effectLst>
              </a:rPr>
              <a:t>               Καινοτομίες του Κανονισμού</a:t>
            </a:r>
          </a:p>
          <a:p>
            <a:pPr marL="803275" indent="-442913" eaLnBrk="1" hangingPunct="1">
              <a:buFontTx/>
              <a:buNone/>
              <a:defRPr/>
            </a:pPr>
            <a:r>
              <a:rPr lang="en-US" sz="2100" dirty="0" smtClean="0">
                <a:effectLst>
                  <a:outerShdw blurRad="38100" dist="38100" dir="2700000" algn="tl">
                    <a:srgbClr val="000000">
                      <a:alpha val="43137"/>
                    </a:srgbClr>
                  </a:outerShdw>
                </a:effectLst>
              </a:rPr>
              <a:t>(</a:t>
            </a:r>
            <a:r>
              <a:rPr lang="el-GR" sz="2100" dirty="0" smtClean="0">
                <a:effectLst>
                  <a:outerShdw blurRad="38100" dist="38100" dir="2700000" algn="tl">
                    <a:srgbClr val="000000">
                      <a:alpha val="43137"/>
                    </a:srgbClr>
                  </a:outerShdw>
                </a:effectLst>
              </a:rPr>
              <a:t>α) Ομοιόμορφη μεταφορά και εφαρμογή:	</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διαμορφώνεται ενιαίο νομικό πλαίσιο χωρίς την ανάγκη ψήφισης εθνικής νομοθεσίας</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ίδιο επίπεδο νομικά εκτελεστών δικαιωμάτων και υποχρεώσεων, </a:t>
            </a:r>
          </a:p>
          <a:p>
            <a:pPr marL="803275" indent="-442913" eaLnBrk="1" hangingPunct="1">
              <a:buFontTx/>
              <a:buNone/>
              <a:defRPr/>
            </a:pPr>
            <a:r>
              <a:rPr lang="el-GR" sz="2100" dirty="0" smtClean="0">
                <a:effectLst>
                  <a:outerShdw blurRad="38100" dist="38100" dir="2700000" algn="tl">
                    <a:srgbClr val="000000">
                      <a:alpha val="43137"/>
                    </a:srgbClr>
                  </a:outerShdw>
                </a:effectLst>
              </a:rPr>
              <a:t>     σε όλα τα κράτη μέλη</a:t>
            </a:r>
          </a:p>
          <a:p>
            <a:pPr marL="803275" indent="-442913" eaLnBrk="1" hangingPunct="1">
              <a:buFont typeface="Wingdings" pitchFamily="2" charset="2"/>
              <a:buChar char="v"/>
              <a:defRPr/>
            </a:pPr>
            <a:r>
              <a:rPr lang="el-GR" sz="2100" dirty="0" smtClean="0">
                <a:effectLst>
                  <a:outerShdw blurRad="38100" dist="38100" dir="2700000" algn="tl">
                    <a:srgbClr val="000000">
                      <a:alpha val="43137"/>
                    </a:srgbClr>
                  </a:outerShdw>
                </a:effectLst>
              </a:rPr>
              <a:t>επιβολή ισοδύναμων κυρώσεων από τις ΑΠΔΠΧ</a:t>
            </a:r>
          </a:p>
          <a:p>
            <a:pPr indent="17463" eaLnBrk="1" hangingPunct="1">
              <a:buFontTx/>
              <a:buNone/>
              <a:defRPr/>
            </a:pPr>
            <a:r>
              <a:rPr lang="el-GR" sz="2100" dirty="0" smtClean="0">
                <a:effectLst>
                  <a:outerShdw blurRad="38100" dist="38100" dir="2700000" algn="tl">
                    <a:srgbClr val="000000">
                      <a:alpha val="43137"/>
                    </a:srgbClr>
                  </a:outerShdw>
                </a:effectLst>
              </a:rPr>
              <a:t>(β) Ενίσχυση υφιστάμενων δικαιωμάτων και δημιουργία νέων</a:t>
            </a:r>
          </a:p>
          <a:p>
            <a:pPr indent="17463" eaLnBrk="1" hangingPunct="1">
              <a:buFontTx/>
              <a:buNone/>
              <a:defRPr/>
            </a:pPr>
            <a:r>
              <a:rPr lang="el-GR" sz="2100" dirty="0" smtClean="0">
                <a:effectLst>
                  <a:outerShdw blurRad="38100" dist="38100" dir="2700000" algn="tl">
                    <a:srgbClr val="000000">
                      <a:alpha val="43137"/>
                    </a:srgbClr>
                  </a:outerShdw>
                </a:effectLst>
              </a:rPr>
              <a:t>(γ) Ενίσχυση υφιστάμενων αρχών προστασίας των δεδομένων</a:t>
            </a:r>
          </a:p>
          <a:p>
            <a:pPr indent="17463" eaLnBrk="1" hangingPunct="1">
              <a:buFontTx/>
              <a:buNone/>
              <a:defRPr/>
            </a:pPr>
            <a:r>
              <a:rPr lang="el-GR" sz="2100" dirty="0" smtClean="0">
                <a:effectLst>
                  <a:outerShdw blurRad="38100" dist="38100" dir="2700000" algn="tl">
                    <a:srgbClr val="000000">
                      <a:alpha val="43137"/>
                    </a:srgbClr>
                  </a:outerShdw>
                </a:effectLst>
              </a:rPr>
              <a:t>(δ) Αυστηρότερες υποχρεώσεις στους υπεύθυνους επεξεργασίας</a:t>
            </a:r>
          </a:p>
          <a:p>
            <a:pPr indent="17463" eaLnBrk="1" hangingPunct="1">
              <a:buFontTx/>
              <a:buNone/>
              <a:defRPr/>
            </a:pPr>
            <a:r>
              <a:rPr lang="el-GR" sz="2100" dirty="0" smtClean="0">
                <a:effectLst>
                  <a:outerShdw blurRad="38100" dist="38100" dir="2700000" algn="tl">
                    <a:srgbClr val="000000">
                      <a:alpha val="43137"/>
                    </a:srgbClr>
                  </a:outerShdw>
                </a:effectLst>
              </a:rPr>
              <a:t>(ε) Δικαίωμα αποζημίωσης και για μη υλική ζημία</a:t>
            </a:r>
          </a:p>
          <a:p>
            <a:pPr marL="803275" indent="-442913" eaLnBrk="1" hangingPunct="1">
              <a:buFontTx/>
              <a:buNone/>
              <a:defRPr/>
            </a:pPr>
            <a:r>
              <a:rPr lang="el-GR" sz="2100" dirty="0" smtClean="0">
                <a:effectLst>
                  <a:outerShdw blurRad="38100" dist="38100" dir="2700000" algn="tl">
                    <a:srgbClr val="000000">
                      <a:alpha val="43137"/>
                    </a:srgbClr>
                  </a:outerShdw>
                </a:effectLst>
              </a:rPr>
              <a:t>(στ) Ενδυνάμωση συνεργασίας ΑΠΔΠΧ σε διασυνοριακές υποθέσεις</a:t>
            </a:r>
          </a:p>
          <a:p>
            <a:pPr eaLnBrk="1" hangingPunct="1">
              <a:buFontTx/>
              <a:buNone/>
              <a:defRPr/>
            </a:pPr>
            <a:r>
              <a:rPr lang="el-GR" altLang="el-GR" sz="2100" dirty="0" smtClean="0">
                <a:effectLst>
                  <a:outerShdw blurRad="38100" dist="38100" dir="2700000" algn="tl">
                    <a:srgbClr val="000000">
                      <a:alpha val="43137"/>
                    </a:srgbClr>
                  </a:outerShdw>
                </a:effectLst>
              </a:rPr>
              <a:t>     (ζ) Εισαγωγή του θεσμού της ενιαίας θυρίδας (</a:t>
            </a:r>
            <a:r>
              <a:rPr lang="en-US" altLang="el-GR" sz="2100" dirty="0" smtClean="0">
                <a:effectLst>
                  <a:outerShdw blurRad="38100" dist="38100" dir="2700000" algn="tl">
                    <a:srgbClr val="000000">
                      <a:alpha val="43137"/>
                    </a:srgbClr>
                  </a:outerShdw>
                </a:effectLst>
              </a:rPr>
              <a:t>one stop shop</a:t>
            </a:r>
            <a:r>
              <a:rPr lang="el-GR" altLang="el-GR" sz="2100" dirty="0" smtClean="0">
                <a:effectLst>
                  <a:outerShdw blurRad="38100" dist="38100" dir="2700000" algn="tl">
                    <a:srgbClr val="000000">
                      <a:alpha val="43137"/>
                    </a:srgbClr>
                  </a:outerShdw>
                </a:effectLst>
              </a:rPr>
              <a:t>) </a:t>
            </a:r>
          </a:p>
          <a:p>
            <a:pPr eaLnBrk="1" hangingPunct="1">
              <a:buFontTx/>
              <a:buNone/>
              <a:defRPr/>
            </a:pPr>
            <a:r>
              <a:rPr lang="el-GR" altLang="el-GR" sz="2100" dirty="0" smtClean="0">
                <a:effectLst>
                  <a:outerShdw blurRad="38100" dist="38100" dir="2700000" algn="tl">
                    <a:srgbClr val="000000">
                      <a:alpha val="43137"/>
                    </a:srgbClr>
                  </a:outerShdw>
                </a:effectLst>
              </a:rPr>
              <a:t>     </a:t>
            </a:r>
            <a:r>
              <a:rPr lang="el-GR" altLang="el-GR" sz="2100" i="1" dirty="0" smtClean="0">
                <a:effectLst>
                  <a:outerShdw blurRad="38100" dist="38100" dir="2700000" algn="tl">
                    <a:srgbClr val="000000">
                      <a:alpha val="43137"/>
                    </a:srgbClr>
                  </a:outerShdw>
                </a:effectLst>
              </a:rPr>
              <a:t>(κάθε πολίτης και κάθε επιχείρηση μπορεί να συναλλάσσεται με μία μόνο  ΑΠΔΠΧ) </a:t>
            </a:r>
          </a:p>
          <a:p>
            <a:pPr marL="803275" indent="-442913" eaLnBrk="1" hangingPunct="1">
              <a:buFontTx/>
              <a:buNone/>
              <a:defRPr/>
            </a:pPr>
            <a:endParaRPr lang="el-GR" sz="2100" dirty="0" smtClean="0">
              <a:effectLst>
                <a:outerShdw blurRad="38100" dist="38100" dir="2700000" algn="tl">
                  <a:srgbClr val="000000">
                    <a:alpha val="43137"/>
                  </a:srgbClr>
                </a:outerShdw>
              </a:effectLst>
            </a:endParaRPr>
          </a:p>
          <a:p>
            <a:pPr eaLnBrk="1" hangingPunct="1">
              <a:buFontTx/>
              <a:buNone/>
              <a:defRPr/>
            </a:pPr>
            <a:endParaRPr lang="en-US" sz="2400" dirty="0" smtClean="0">
              <a:effectLst>
                <a:outerShdw blurRad="38100" dist="38100" dir="2700000" algn="tl">
                  <a:srgbClr val="000000">
                    <a:alpha val="43137"/>
                  </a:srgbClr>
                </a:outerShdw>
              </a:effectLst>
            </a:endParaRP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A27936C-3EF3-4EFA-82D4-ACCF80254684}" type="slidenum">
              <a:rPr lang="el-GR" altLang="en-US" sz="1400" smtClean="0">
                <a:latin typeface="Arial" charset="0"/>
              </a:rPr>
              <a:pPr>
                <a:spcBef>
                  <a:spcPct val="0"/>
                </a:spcBef>
                <a:buClrTx/>
                <a:buSzTx/>
                <a:buFontTx/>
                <a:buNone/>
                <a:defRPr/>
              </a:pPr>
              <a:t>14</a:t>
            </a:fld>
            <a:endParaRPr lang="el-GR" altLang="en-US" sz="1400" smtClean="0">
              <a:latin typeface="Arial" charset="0"/>
            </a:endParaRPr>
          </a:p>
        </p:txBody>
      </p:sp>
      <p:sp>
        <p:nvSpPr>
          <p:cNvPr id="6147" name="Rectangle 3"/>
          <p:cNvSpPr>
            <a:spLocks noGrp="1" noChangeArrowheads="1"/>
          </p:cNvSpPr>
          <p:nvPr>
            <p:ph type="body" idx="1"/>
          </p:nvPr>
        </p:nvSpPr>
        <p:spPr>
          <a:xfrm>
            <a:off x="539552" y="404813"/>
            <a:ext cx="8352928" cy="6048375"/>
          </a:xfrm>
          <a:effectLst>
            <a:outerShdw dist="35921" dir="2700000" algn="ctr" rotWithShape="0">
              <a:schemeClr val="bg2"/>
            </a:outerShdw>
          </a:effectLst>
        </p:spPr>
        <p:txBody>
          <a:bodyPr/>
          <a:lstStyle/>
          <a:p>
            <a:pPr eaLnBrk="1" hangingPunct="1">
              <a:buFontTx/>
              <a:buNone/>
              <a:defRPr/>
            </a:pPr>
            <a:r>
              <a:rPr lang="el-GR" altLang="el-GR" sz="2100" dirty="0" smtClean="0"/>
              <a:t>(</a:t>
            </a:r>
            <a:r>
              <a:rPr lang="el-GR" altLang="el-GR" sz="2300" dirty="0" smtClean="0"/>
              <a:t>η) Διενέργεια ελέγχων </a:t>
            </a:r>
            <a:r>
              <a:rPr lang="en-US" altLang="el-GR" sz="2300" dirty="0" smtClean="0"/>
              <a:t>before the event</a:t>
            </a:r>
          </a:p>
          <a:p>
            <a:pPr eaLnBrk="1" hangingPunct="1">
              <a:buFontTx/>
              <a:buNone/>
              <a:defRPr/>
            </a:pPr>
            <a:r>
              <a:rPr lang="el-GR" altLang="el-GR" sz="2300" dirty="0" smtClean="0"/>
              <a:t>(θ) Πρόσβαση από την ΑΠΔΠΧ στις κτιριακές εγκαταστάσεις και στον εξοπλισμό του οργανισμού</a:t>
            </a:r>
          </a:p>
          <a:p>
            <a:pPr eaLnBrk="1" hangingPunct="1">
              <a:buFontTx/>
              <a:buNone/>
              <a:defRPr/>
            </a:pPr>
            <a:r>
              <a:rPr lang="el-GR" altLang="el-GR" sz="2300" dirty="0" smtClean="0"/>
              <a:t>(ι) Επιβολή αυστηρότερων κυρώσεων</a:t>
            </a:r>
          </a:p>
          <a:p>
            <a:pPr eaLnBrk="1" hangingPunct="1">
              <a:buFontTx/>
              <a:buNone/>
              <a:defRPr/>
            </a:pPr>
            <a:r>
              <a:rPr lang="el-GR" altLang="el-GR" sz="2300" dirty="0" smtClean="0"/>
              <a:t>(κ) Κατάργηση Γνωστοποιήσεων και Αδειών Διασύνδεσης /</a:t>
            </a:r>
          </a:p>
          <a:p>
            <a:pPr eaLnBrk="1" hangingPunct="1">
              <a:buFontTx/>
              <a:buNone/>
              <a:defRPr/>
            </a:pPr>
            <a:r>
              <a:rPr lang="el-GR" altLang="el-GR" sz="2300" dirty="0" smtClean="0"/>
              <a:t>     Διαβίβασης, όπως τις γνωρίζουμε σήμερα</a:t>
            </a:r>
          </a:p>
          <a:p>
            <a:pPr eaLnBrk="1" hangingPunct="1">
              <a:buFontTx/>
              <a:buNone/>
              <a:defRPr/>
            </a:pPr>
            <a:r>
              <a:rPr lang="el-GR" altLang="el-GR" sz="2300" dirty="0" smtClean="0"/>
              <a:t>(λ) Ευθύνη τόσο σε υπεύθυνους επεξεργασίας όσο και σε εκτελούντες την επεξεργασία</a:t>
            </a:r>
          </a:p>
          <a:p>
            <a:pPr eaLnBrk="1" hangingPunct="1">
              <a:buFontTx/>
              <a:buNone/>
              <a:defRPr/>
            </a:pPr>
            <a:r>
              <a:rPr lang="el-GR" altLang="el-GR" sz="2300" dirty="0" smtClean="0"/>
              <a:t>(μ) Αυστηρές προϋποθέσεις για τη συγκατάθεση: κ</a:t>
            </a:r>
            <a:r>
              <a:rPr lang="el-GR" sz="2300" dirty="0" smtClean="0"/>
              <a:t>αταργείται </a:t>
            </a:r>
          </a:p>
          <a:p>
            <a:pPr eaLnBrk="1" hangingPunct="1">
              <a:buFontTx/>
              <a:buNone/>
              <a:defRPr/>
            </a:pPr>
            <a:r>
              <a:rPr lang="el-GR" sz="2300" dirty="0" smtClean="0"/>
              <a:t>    η σιωπηρή  συγκατάθεση για την επεξεργασία δεδομένων και εισάγονται συγκεκριμένες υποχρεώσεις σχετικά με την απόδειξη ύπαρξης συγκατάθεσης</a:t>
            </a:r>
            <a:endParaRPr lang="el-GR" altLang="el-GR" sz="2300" dirty="0" smtClean="0"/>
          </a:p>
          <a:p>
            <a:pPr eaLnBrk="1" hangingPunct="1">
              <a:buFontTx/>
              <a:buNone/>
              <a:defRPr/>
            </a:pPr>
            <a:r>
              <a:rPr lang="el-GR" altLang="el-GR" sz="2300" dirty="0" smtClean="0"/>
              <a:t>(ν) Καθιέρωση του θεσμού του Υπεύθυνου Προστασίας Δεδομένων</a:t>
            </a:r>
          </a:p>
          <a:p>
            <a:pPr eaLnBrk="1" hangingPunct="1">
              <a:buFontTx/>
              <a:buNone/>
              <a:defRPr/>
            </a:pPr>
            <a:endParaRPr lang="el-GR" sz="2400" dirty="0" smtClean="0">
              <a:effectLst>
                <a:outerShdw blurRad="38100" dist="38100" dir="2700000" algn="tl">
                  <a:srgbClr val="000000">
                    <a:alpha val="43137"/>
                  </a:srgbClr>
                </a:outerShdw>
              </a:effectLst>
            </a:endParaRPr>
          </a:p>
          <a:p>
            <a:pPr eaLnBrk="1" hangingPunct="1">
              <a:buFontTx/>
              <a:buNone/>
              <a:defRPr/>
            </a:pPr>
            <a:endParaRPr lang="el-GR" altLang="el-GR"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688975"/>
          </a:xfrm>
        </p:spPr>
        <p:txBody>
          <a:bodyPr/>
          <a:lstStyle/>
          <a:p>
            <a:pPr>
              <a:defRPr/>
            </a:pPr>
            <a:r>
              <a:rPr lang="el-GR" sz="2400" b="1" dirty="0" smtClean="0">
                <a:solidFill>
                  <a:srgbClr val="FFC000"/>
                </a:solidFill>
              </a:rPr>
              <a:t>              Καινούριοι Ορισμοί (άρθρο 4) </a:t>
            </a:r>
            <a:endParaRPr lang="el-GR" sz="2400" b="1" dirty="0">
              <a:solidFill>
                <a:srgbClr val="FFC000"/>
              </a:solidFill>
            </a:endParaRPr>
          </a:p>
        </p:txBody>
      </p:sp>
      <p:sp>
        <p:nvSpPr>
          <p:cNvPr id="5" name="Content Placeholder 4"/>
          <p:cNvSpPr>
            <a:spLocks noGrp="1"/>
          </p:cNvSpPr>
          <p:nvPr>
            <p:ph sz="half" idx="2"/>
          </p:nvPr>
        </p:nvSpPr>
        <p:spPr>
          <a:xfrm>
            <a:off x="467544" y="908720"/>
            <a:ext cx="8214494" cy="4825331"/>
          </a:xfrm>
        </p:spPr>
        <p:txBody>
          <a:bodyPr/>
          <a:lstStyle/>
          <a:p>
            <a:pPr>
              <a:buFont typeface="Wingdings" pitchFamily="2" charset="2"/>
              <a:buChar char="Ø"/>
              <a:defRPr/>
            </a:pPr>
            <a:r>
              <a:rPr lang="el-GR" sz="2200" b="1" dirty="0" smtClean="0">
                <a:solidFill>
                  <a:srgbClr val="FFFF00"/>
                </a:solidFill>
              </a:rPr>
              <a:t>κατάρτιση προφίλ: </a:t>
            </a:r>
            <a:r>
              <a:rPr lang="el-GR" sz="2200" dirty="0" smtClean="0"/>
              <a:t>αυτοματοποιημένη επεξεργασία με την οποία αξιολογούνται προσωπικές πτυχές π.χ. απόδοση στην εργασία, οικονομική κατάσταση, υγεία, θέση/μετακίνηση φυσικού προσώπου</a:t>
            </a:r>
          </a:p>
          <a:p>
            <a:pPr lvl="2">
              <a:buFont typeface="Wingdings" pitchFamily="2" charset="2"/>
              <a:buChar char="Ø"/>
              <a:defRPr/>
            </a:pPr>
            <a:r>
              <a:rPr lang="el-GR" sz="2200" dirty="0" smtClean="0">
                <a:ea typeface="+mn-ea"/>
              </a:rPr>
              <a:t>Επιτρέπεται όταν τηρούνται οι βασικές αρχές επεξεργασίας και οι λόγοι της επεξεργασίας είναι νόμιμοι</a:t>
            </a:r>
          </a:p>
          <a:p>
            <a:pPr>
              <a:buFont typeface="Wingdings" pitchFamily="2" charset="2"/>
              <a:buChar char="Ø"/>
              <a:defRPr/>
            </a:pPr>
            <a:r>
              <a:rPr lang="el-GR" sz="2200" b="1" dirty="0" smtClean="0">
                <a:solidFill>
                  <a:srgbClr val="FFFF00"/>
                </a:solidFill>
              </a:rPr>
              <a:t>γενετικά δεδομένα: </a:t>
            </a:r>
            <a:r>
              <a:rPr lang="el-GR" sz="2200" dirty="0" smtClean="0"/>
              <a:t>δεδομένα που κληρονομήθηκαν ή αποκτήθηκαν από ανάλυση βιολογικού δείγματος και παρέχουν μοναδικές πληροφορίες για την υγεία ή φυσιολογία π.χ. </a:t>
            </a:r>
            <a:r>
              <a:rPr lang="en-US" sz="2200" dirty="0" smtClean="0"/>
              <a:t>DNA</a:t>
            </a:r>
            <a:endParaRPr lang="el-GR" sz="2200" dirty="0" smtClean="0"/>
          </a:p>
          <a:p>
            <a:pPr>
              <a:buFont typeface="Wingdings" pitchFamily="2" charset="2"/>
              <a:buChar char="Ø"/>
              <a:defRPr/>
            </a:pPr>
            <a:r>
              <a:rPr lang="el-GR" sz="2200" b="1" dirty="0" smtClean="0">
                <a:solidFill>
                  <a:srgbClr val="FFFF00"/>
                </a:solidFill>
              </a:rPr>
              <a:t>βιομετρικά δεδομένα: </a:t>
            </a:r>
            <a:r>
              <a:rPr lang="el-GR" sz="2200" dirty="0" smtClean="0"/>
              <a:t>δεδομένα που προκύπτουν από ειδική τεχνική επεξεργασία και επιβεβαιώνουν την αδιαμφισβήτητη ταυτοποίηση φυσικού προσώπου π.χ. εικόνες προσώπου, δακτυλοσκοπικά δεδομένα</a:t>
            </a:r>
          </a:p>
          <a:p>
            <a:pPr>
              <a:buNone/>
              <a:defRPr/>
            </a:pPr>
            <a:endParaRPr lang="el-GR" dirty="0" smtClean="0">
              <a:ea typeface="+mn-ea"/>
            </a:endParaRPr>
          </a:p>
        </p:txBody>
      </p:sp>
      <p:sp>
        <p:nvSpPr>
          <p:cNvPr id="4" name="Slide Number Placeholder 3"/>
          <p:cNvSpPr>
            <a:spLocks noGrp="1"/>
          </p:cNvSpPr>
          <p:nvPr>
            <p:ph type="sldNum" sz="quarter" idx="12"/>
          </p:nvPr>
        </p:nvSpPr>
        <p:spPr/>
        <p:txBody>
          <a:bodyPr/>
          <a:lstStyle/>
          <a:p>
            <a:pPr>
              <a:defRPr/>
            </a:pPr>
            <a:fld id="{22B362BC-EB55-4457-83D0-E31CEC3BBBFD}" type="slidenum">
              <a:rPr lang="el-GR" smtClean="0"/>
              <a:pPr>
                <a:defRPr/>
              </a:pPr>
              <a:t>15</a:t>
            </a:fld>
            <a:endParaRPr lang="el-G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467544" y="404664"/>
            <a:ext cx="8214494" cy="5329387"/>
          </a:xfrm>
        </p:spPr>
        <p:txBody>
          <a:bodyPr/>
          <a:lstStyle/>
          <a:p>
            <a:pPr>
              <a:buFont typeface="Wingdings" pitchFamily="2" charset="2"/>
              <a:buChar char="Ø"/>
              <a:defRPr/>
            </a:pPr>
            <a:r>
              <a:rPr lang="el-GR" sz="2000" b="1" dirty="0" err="1" smtClean="0">
                <a:solidFill>
                  <a:srgbClr val="FFFF00"/>
                </a:solidFill>
              </a:rPr>
              <a:t>ψευδωνυμοποίηση</a:t>
            </a:r>
            <a:r>
              <a:rPr lang="el-GR" sz="2000" b="1" dirty="0" smtClean="0">
                <a:solidFill>
                  <a:srgbClr val="FFFF00"/>
                </a:solidFill>
              </a:rPr>
              <a:t>:</a:t>
            </a:r>
            <a:r>
              <a:rPr lang="el-GR" sz="2000" dirty="0" smtClean="0"/>
              <a:t> επεξεργασία που εκτελείται ώστε τα δεδομένα δεν μπορούν να ταυτοποιήσουν φυσικό πρόσωπο, χωρίς τη χρήση συμπληρωματικών πληροφοριών – οι συμπληρωματικές πληροφορίες διατηρούνται χωριστά και υπόκεινται σε τεχνικά και οργανωτικά μέτρα που διασφαλίζουν ότι δεν μπορούν να αποδοθούν σε ταυτοποιημένο πρόσωπο</a:t>
            </a:r>
          </a:p>
          <a:p>
            <a:pPr lvl="2">
              <a:buFont typeface="Wingdings" pitchFamily="2" charset="2"/>
              <a:buChar char="Ø"/>
              <a:defRPr/>
            </a:pPr>
            <a:r>
              <a:rPr lang="el-GR" dirty="0" smtClean="0"/>
              <a:t>Ενισχύει την ασφάλεια των δεδομένων και την Αρχή της Λογοδοσίας αφού αποδεικνύει συμμόρφωση</a:t>
            </a:r>
          </a:p>
          <a:p>
            <a:pPr lvl="2">
              <a:buFont typeface="Wingdings" pitchFamily="2" charset="2"/>
              <a:buChar char="Ø"/>
              <a:defRPr/>
            </a:pPr>
            <a:r>
              <a:rPr lang="el-GR" dirty="0" smtClean="0"/>
              <a:t>Μπορεί να επιτευχθεί με κρυπτογράφηση των αναγνωριστικών στοιχείων ταυτότητας. </a:t>
            </a:r>
          </a:p>
          <a:p>
            <a:pPr lvl="2">
              <a:buNone/>
              <a:defRPr/>
            </a:pPr>
            <a:r>
              <a:rPr lang="el-GR" dirty="0" smtClean="0"/>
              <a:t>   </a:t>
            </a:r>
            <a:r>
              <a:rPr lang="el-GR" dirty="0" smtClean="0">
                <a:solidFill>
                  <a:srgbClr val="FFC000"/>
                </a:solidFill>
              </a:rPr>
              <a:t>Π.χ.</a:t>
            </a:r>
            <a:r>
              <a:rPr lang="el-GR" dirty="0" smtClean="0"/>
              <a:t> Η φράση «Ο Πέτρος Αντρέου γεννήθηκε στις 25 Ιανουαρίου 1970, διαμένει στη Λεμεσό και εργάζεται σε τράπεζα», </a:t>
            </a:r>
            <a:r>
              <a:rPr lang="el-GR" u="sng" dirty="0" smtClean="0"/>
              <a:t>μπορεί να καταστεί  ψευδώνυμη ως εξής:</a:t>
            </a:r>
          </a:p>
          <a:p>
            <a:pPr lvl="2">
              <a:buNone/>
              <a:defRPr/>
            </a:pPr>
            <a:r>
              <a:rPr lang="el-GR" dirty="0" smtClean="0"/>
              <a:t>     « Ο Π.Α. 1970 διαμένει στη Λεμεσό και εργάζεται σε τράπεζα» ή</a:t>
            </a:r>
          </a:p>
          <a:p>
            <a:pPr lvl="2">
              <a:buNone/>
              <a:defRPr/>
            </a:pPr>
            <a:r>
              <a:rPr lang="el-GR" dirty="0" smtClean="0"/>
              <a:t>     « Ο 48 διαμένει στη Λεμεσό και εργάζεται σε τράπεζα» ή</a:t>
            </a:r>
          </a:p>
          <a:p>
            <a:pPr lvl="2">
              <a:buNone/>
              <a:defRPr/>
            </a:pPr>
            <a:r>
              <a:rPr lang="el-GR" dirty="0" smtClean="0"/>
              <a:t>     «Ο ΒΦΓ43ΓΑ διαμένει στη Λεμεσό και εργάζεται σε τράπεζα» (έχει περισσότερη ασφάλεια)</a:t>
            </a:r>
            <a:endParaRPr lang="el-GR" sz="2000" dirty="0" smtClean="0"/>
          </a:p>
        </p:txBody>
      </p:sp>
      <p:sp>
        <p:nvSpPr>
          <p:cNvPr id="4" name="Slide Number Placeholder 3"/>
          <p:cNvSpPr>
            <a:spLocks noGrp="1"/>
          </p:cNvSpPr>
          <p:nvPr>
            <p:ph type="sldNum" sz="quarter" idx="12"/>
          </p:nvPr>
        </p:nvSpPr>
        <p:spPr/>
        <p:txBody>
          <a:bodyPr/>
          <a:lstStyle/>
          <a:p>
            <a:pPr>
              <a:defRPr/>
            </a:pPr>
            <a:fld id="{22B362BC-EB55-4457-83D0-E31CEC3BBBFD}" type="slidenum">
              <a:rPr lang="el-GR" smtClean="0"/>
              <a:pPr>
                <a:defRPr/>
              </a:pPr>
              <a:t>16</a:t>
            </a:fld>
            <a:endParaRPr lang="el-G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251520" y="404664"/>
            <a:ext cx="8430518" cy="5329387"/>
          </a:xfrm>
        </p:spPr>
        <p:txBody>
          <a:bodyPr/>
          <a:lstStyle/>
          <a:p>
            <a:pPr>
              <a:buFont typeface="Wingdings" pitchFamily="2" charset="2"/>
              <a:buChar char="Ø"/>
              <a:defRPr/>
            </a:pPr>
            <a:r>
              <a:rPr lang="el-GR" sz="2000" b="1" dirty="0" smtClean="0">
                <a:solidFill>
                  <a:srgbClr val="FFFF00"/>
                </a:solidFill>
              </a:rPr>
              <a:t>παραβίαση προσωπικών δεδομένων:</a:t>
            </a:r>
            <a:r>
              <a:rPr lang="en-US" sz="2000" b="1" dirty="0" smtClean="0">
                <a:solidFill>
                  <a:srgbClr val="FFFF00"/>
                </a:solidFill>
              </a:rPr>
              <a:t> </a:t>
            </a:r>
            <a:r>
              <a:rPr lang="el-GR" sz="2000" dirty="0" smtClean="0"/>
              <a:t>παραβίαση της ασφάλειας που οδηγεί σε τυχαία ή παράνομη καταστροφή, απώλεια, παράνομη διαβίβαση, κοινοποίηση </a:t>
            </a:r>
            <a:r>
              <a:rPr lang="el-GR" sz="2000" dirty="0" err="1" smtClean="0"/>
              <a:t>κ.λ.π</a:t>
            </a:r>
            <a:r>
              <a:rPr lang="el-GR" sz="2000" dirty="0" smtClean="0"/>
              <a:t>.</a:t>
            </a:r>
          </a:p>
          <a:p>
            <a:pPr>
              <a:buFont typeface="Wingdings" pitchFamily="2" charset="2"/>
              <a:buChar char="Ø"/>
              <a:defRPr/>
            </a:pPr>
            <a:r>
              <a:rPr lang="el-GR" sz="2000" b="1" dirty="0" smtClean="0">
                <a:solidFill>
                  <a:srgbClr val="FFFF00"/>
                </a:solidFill>
              </a:rPr>
              <a:t>κύρια εγκατάσταση: </a:t>
            </a:r>
            <a:r>
              <a:rPr lang="el-GR" sz="2000" dirty="0" smtClean="0"/>
              <a:t>όταν πρόκειται για υπεύθυνο επεξεργασίας με εγκαταστάσεις σε περισσότερα </a:t>
            </a:r>
            <a:r>
              <a:rPr lang="el-GR" sz="2000" dirty="0" err="1" smtClean="0"/>
              <a:t>κμ</a:t>
            </a:r>
            <a:r>
              <a:rPr lang="el-GR" sz="2000" dirty="0" smtClean="0"/>
              <a:t> - κύρια εγκατάσταση είναι ο τόπος της κεντρικής διοίκησης στην ΕΕ. Αν όμως οι αποφάσεις λαμβάνονται σε άλλη εγκατάσταση στην ΕΕ, θεωρείται αυτή η κύρια εγκατάσταση</a:t>
            </a:r>
          </a:p>
          <a:p>
            <a:pPr>
              <a:buFont typeface="Wingdings" pitchFamily="2" charset="2"/>
              <a:buChar char="Ø"/>
              <a:defRPr/>
            </a:pPr>
            <a:r>
              <a:rPr lang="el-GR" sz="2000" b="1" dirty="0" smtClean="0">
                <a:solidFill>
                  <a:srgbClr val="FFFF00"/>
                </a:solidFill>
              </a:rPr>
              <a:t>διασυνοριακή επεξεργασία: </a:t>
            </a:r>
          </a:p>
          <a:p>
            <a:pPr>
              <a:buFont typeface="Arial" pitchFamily="34" charset="0"/>
              <a:buChar char="•"/>
              <a:defRPr/>
            </a:pPr>
            <a:r>
              <a:rPr lang="el-GR" sz="2000" dirty="0" smtClean="0"/>
              <a:t>η επεξεργασία που εκτελείται όταν ο υπεύθυνος επεξεργασίας ή εκτελών είναι εγκατεστημένος σε περισσότερα του ενός </a:t>
            </a:r>
            <a:r>
              <a:rPr lang="el-GR" sz="2000" dirty="0" err="1" smtClean="0"/>
              <a:t>κμ</a:t>
            </a:r>
            <a:r>
              <a:rPr lang="el-GR" sz="2000" dirty="0" smtClean="0"/>
              <a:t> της ΕΕ</a:t>
            </a:r>
          </a:p>
          <a:p>
            <a:pPr>
              <a:buFont typeface="Arial" pitchFamily="34" charset="0"/>
              <a:buChar char="•"/>
              <a:defRPr/>
            </a:pPr>
            <a:r>
              <a:rPr lang="el-GR" sz="2000" dirty="0" smtClean="0"/>
              <a:t>η επεξεργασία που εκτελείται στη μία μόνο εγκατάσταση του υπεύθυνου επεξεργασίας ή εκτελούντα αλλά επηρεάζει υποκείμενα των δεδομένων σε περισσότερα </a:t>
            </a:r>
            <a:r>
              <a:rPr lang="el-GR" sz="2000" dirty="0" err="1" smtClean="0"/>
              <a:t>κμ</a:t>
            </a:r>
            <a:endParaRPr lang="el-GR" sz="2000" dirty="0" smtClean="0"/>
          </a:p>
          <a:p>
            <a:pPr>
              <a:buFont typeface="Wingdings" pitchFamily="2" charset="2"/>
              <a:buChar char="Ø"/>
              <a:defRPr/>
            </a:pPr>
            <a:r>
              <a:rPr lang="el-GR" sz="2000" b="1" dirty="0" smtClean="0">
                <a:solidFill>
                  <a:srgbClr val="FFFF00"/>
                </a:solidFill>
              </a:rPr>
              <a:t>υπηρεσία της κοινωνίας των πληροφοριών: </a:t>
            </a:r>
            <a:r>
              <a:rPr lang="el-GR" sz="2000" dirty="0" smtClean="0"/>
              <a:t>υπηρεσία που παρέχεται συνήθως έναντι αμοιβής, με ηλεκτρονικά μέσα, εξ αποστάσεως (τα συμβαλλόμενα μέρη δεν είναι ταυτόχρονα παρόντα) κατόπιν παραγγελίας ενός αποδέκτη υπηρεσιών. Π.χ. </a:t>
            </a:r>
            <a:r>
              <a:rPr lang="en-US" sz="2000" dirty="0" err="1" smtClean="0"/>
              <a:t>Youtube</a:t>
            </a:r>
            <a:r>
              <a:rPr lang="en-US" sz="2000" dirty="0" smtClean="0"/>
              <a:t>, Amazon, </a:t>
            </a:r>
            <a:r>
              <a:rPr lang="en-US" sz="2000" dirty="0" err="1" smtClean="0"/>
              <a:t>Ebay</a:t>
            </a:r>
            <a:endParaRPr lang="el-GR" sz="2000" dirty="0" smtClean="0"/>
          </a:p>
          <a:p>
            <a:pPr>
              <a:defRPr/>
            </a:pPr>
            <a:endParaRPr lang="el-GR" sz="2400" dirty="0"/>
          </a:p>
        </p:txBody>
      </p:sp>
      <p:sp>
        <p:nvSpPr>
          <p:cNvPr id="4" name="Slide Number Placeholder 3"/>
          <p:cNvSpPr>
            <a:spLocks noGrp="1"/>
          </p:cNvSpPr>
          <p:nvPr>
            <p:ph type="sldNum" sz="quarter" idx="12"/>
          </p:nvPr>
        </p:nvSpPr>
        <p:spPr/>
        <p:txBody>
          <a:bodyPr/>
          <a:lstStyle/>
          <a:p>
            <a:pPr>
              <a:defRPr/>
            </a:pPr>
            <a:fld id="{22B362BC-EB55-4457-83D0-E31CEC3BBBFD}" type="slidenum">
              <a:rPr lang="el-GR" smtClean="0"/>
              <a:pPr>
                <a:defRPr/>
              </a:pPr>
              <a:t>17</a:t>
            </a:fld>
            <a:endParaRPr lang="el-G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229600" cy="688975"/>
          </a:xfrm>
        </p:spPr>
        <p:txBody>
          <a:bodyPr/>
          <a:lstStyle/>
          <a:p>
            <a:pPr>
              <a:defRPr/>
            </a:pPr>
            <a:r>
              <a:rPr lang="el-GR" sz="2400" b="1" dirty="0" smtClean="0">
                <a:solidFill>
                  <a:srgbClr val="FFC000"/>
                </a:solidFill>
              </a:rPr>
              <a:t>           </a:t>
            </a:r>
            <a:r>
              <a:rPr lang="el-GR" sz="2800" b="1" dirty="0" smtClean="0">
                <a:solidFill>
                  <a:srgbClr val="FFC000"/>
                </a:solidFill>
              </a:rPr>
              <a:t>Διεύρυνση εννοιών (άρθρα 4, 7</a:t>
            </a:r>
            <a:r>
              <a:rPr lang="en-US" sz="2800" b="1" dirty="0" smtClean="0">
                <a:solidFill>
                  <a:srgbClr val="FFC000"/>
                </a:solidFill>
              </a:rPr>
              <a:t>, 8</a:t>
            </a:r>
            <a:r>
              <a:rPr lang="el-GR" sz="2800" b="1" dirty="0" smtClean="0">
                <a:solidFill>
                  <a:srgbClr val="FFC000"/>
                </a:solidFill>
              </a:rPr>
              <a:t>) </a:t>
            </a:r>
            <a:endParaRPr lang="el-GR" sz="2800" b="1" dirty="0">
              <a:solidFill>
                <a:srgbClr val="FFC000"/>
              </a:solidFill>
            </a:endParaRPr>
          </a:p>
        </p:txBody>
      </p:sp>
      <p:sp>
        <p:nvSpPr>
          <p:cNvPr id="5" name="Content Placeholder 4"/>
          <p:cNvSpPr>
            <a:spLocks noGrp="1"/>
          </p:cNvSpPr>
          <p:nvPr>
            <p:ph sz="half" idx="2"/>
          </p:nvPr>
        </p:nvSpPr>
        <p:spPr>
          <a:xfrm>
            <a:off x="468313" y="1196975"/>
            <a:ext cx="8351837" cy="4537075"/>
          </a:xfrm>
        </p:spPr>
        <p:txBody>
          <a:bodyPr/>
          <a:lstStyle/>
          <a:p>
            <a:pPr>
              <a:buFont typeface="Wingdings" pitchFamily="2" charset="2"/>
              <a:buChar char="Ø"/>
              <a:defRPr/>
            </a:pPr>
            <a:r>
              <a:rPr lang="el-GR" sz="2400" b="1" dirty="0" smtClean="0">
                <a:solidFill>
                  <a:srgbClr val="FFFF00"/>
                </a:solidFill>
              </a:rPr>
              <a:t>Απλά δεδομένα </a:t>
            </a:r>
            <a:r>
              <a:rPr lang="el-GR" sz="2400" dirty="0" smtClean="0"/>
              <a:t>– δεδομένα θέσης και </a:t>
            </a:r>
            <a:r>
              <a:rPr lang="el-GR" sz="2400" dirty="0" err="1" smtClean="0"/>
              <a:t>επιγραμμικά</a:t>
            </a:r>
            <a:r>
              <a:rPr lang="el-GR" sz="2400" dirty="0" smtClean="0"/>
              <a:t> (</a:t>
            </a:r>
            <a:r>
              <a:rPr lang="en-US" sz="2400" dirty="0" smtClean="0"/>
              <a:t>on line) </a:t>
            </a:r>
            <a:r>
              <a:rPr lang="el-GR" sz="2400" dirty="0" smtClean="0"/>
              <a:t>αναγνωριστικά στοιχεία ταυτότητας τα οποία παρέχονται από συσκευές, εφαρμογές, εργαλεία και πρωτόκολλα τους και διευκολύνουν τον εντοπισμό του φυσικού προσώπου π.χ. </a:t>
            </a:r>
          </a:p>
          <a:p>
            <a:pPr>
              <a:buFontTx/>
              <a:buNone/>
              <a:defRPr/>
            </a:pPr>
            <a:r>
              <a:rPr lang="el-GR" sz="2400" dirty="0" smtClean="0"/>
              <a:t>    </a:t>
            </a:r>
            <a:r>
              <a:rPr lang="en-US" sz="2400" dirty="0" smtClean="0"/>
              <a:t>IP address</a:t>
            </a:r>
            <a:r>
              <a:rPr lang="el-GR" sz="2400" dirty="0" smtClean="0"/>
              <a:t>, εντοπισμός θέσης μέσω </a:t>
            </a:r>
            <a:r>
              <a:rPr lang="en-US" sz="2400" dirty="0" smtClean="0"/>
              <a:t>GPS)</a:t>
            </a:r>
            <a:endParaRPr lang="el-GR" sz="2400" dirty="0" smtClean="0"/>
          </a:p>
          <a:p>
            <a:pPr>
              <a:buFontTx/>
              <a:buNone/>
              <a:defRPr/>
            </a:pPr>
            <a:endParaRPr lang="el-GR" sz="2400" dirty="0" smtClean="0"/>
          </a:p>
          <a:p>
            <a:pPr>
              <a:buFont typeface="Wingdings" pitchFamily="2" charset="2"/>
              <a:buChar char="Ø"/>
              <a:defRPr/>
            </a:pPr>
            <a:r>
              <a:rPr lang="el-GR" sz="2400" b="1" dirty="0" smtClean="0">
                <a:solidFill>
                  <a:srgbClr val="FFFF00"/>
                </a:solidFill>
              </a:rPr>
              <a:t>Ειδικές κατηγορίες δεδομένων </a:t>
            </a:r>
            <a:r>
              <a:rPr lang="el-GR" sz="2400" i="1" dirty="0" smtClean="0"/>
              <a:t>(πρώην ευαίσθητα δεδομένα)</a:t>
            </a:r>
            <a:r>
              <a:rPr lang="el-GR" sz="2400" dirty="0" smtClean="0"/>
              <a:t> – γενετικά και βιομετρικά</a:t>
            </a:r>
          </a:p>
          <a:p>
            <a:pPr>
              <a:buFontTx/>
              <a:buNone/>
              <a:defRPr/>
            </a:pPr>
            <a:endParaRPr lang="el-GR" sz="2400" dirty="0"/>
          </a:p>
        </p:txBody>
      </p:sp>
      <p:sp>
        <p:nvSpPr>
          <p:cNvPr id="4" name="Slide Number Placeholder 3"/>
          <p:cNvSpPr>
            <a:spLocks noGrp="1"/>
          </p:cNvSpPr>
          <p:nvPr>
            <p:ph type="sldNum" sz="quarter" idx="12"/>
          </p:nvPr>
        </p:nvSpPr>
        <p:spPr/>
        <p:txBody>
          <a:bodyPr/>
          <a:lstStyle/>
          <a:p>
            <a:pPr>
              <a:defRPr/>
            </a:pPr>
            <a:fld id="{801EA2E9-CFFC-4DD9-911B-BEFB67AC88CC}" type="slidenum">
              <a:rPr lang="el-GR" smtClean="0"/>
              <a:pPr>
                <a:defRPr/>
              </a:pPr>
              <a:t>18</a:t>
            </a:fld>
            <a:endParaRPr lang="el-G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188" y="620713"/>
            <a:ext cx="7921625" cy="5399087"/>
          </a:xfrm>
        </p:spPr>
        <p:txBody>
          <a:bodyPr/>
          <a:lstStyle/>
          <a:p>
            <a:pPr>
              <a:buFont typeface="Wingdings" pitchFamily="2" charset="2"/>
              <a:buChar char="Ø"/>
              <a:defRPr/>
            </a:pPr>
            <a:r>
              <a:rPr lang="el-GR" sz="2400" b="1" dirty="0" smtClean="0">
                <a:solidFill>
                  <a:srgbClr val="FFFF00"/>
                </a:solidFill>
              </a:rPr>
              <a:t>Συγκατάθεση: </a:t>
            </a:r>
            <a:r>
              <a:rPr lang="el-GR" sz="2200" dirty="0" smtClean="0"/>
              <a:t>δεν υπήρχε αντίστοιχη πρόνοια στην Οδηγία. </a:t>
            </a:r>
            <a:r>
              <a:rPr lang="el-GR" sz="2200" u="sng" dirty="0" smtClean="0"/>
              <a:t>Τώρα τίθενται αυστηρές προϋποθέσεις για τη συγκατάθεση</a:t>
            </a:r>
          </a:p>
          <a:p>
            <a:pPr lvl="2">
              <a:buFont typeface="Wingdings" pitchFamily="2" charset="2"/>
              <a:buChar char="Ø"/>
              <a:defRPr/>
            </a:pPr>
            <a:endParaRPr lang="el-GR" sz="1400" b="1" dirty="0" smtClean="0">
              <a:solidFill>
                <a:srgbClr val="FFFF00"/>
              </a:solidFill>
            </a:endParaRPr>
          </a:p>
          <a:p>
            <a:pPr>
              <a:defRPr/>
            </a:pPr>
            <a:r>
              <a:rPr lang="en-US" sz="2200" dirty="0" smtClean="0"/>
              <a:t>O</a:t>
            </a:r>
            <a:r>
              <a:rPr lang="el-GR" sz="2200" dirty="0" smtClean="0"/>
              <a:t> υπεύθυνος επεξεργασίας πρέπει να αποδείξει ότι το άτομο έδωσε τη συγκατάθεσή του</a:t>
            </a:r>
          </a:p>
          <a:p>
            <a:pPr lvl="2">
              <a:defRPr/>
            </a:pPr>
            <a:endParaRPr lang="el-GR" sz="1400" dirty="0" smtClean="0"/>
          </a:p>
          <a:p>
            <a:pPr>
              <a:defRPr/>
            </a:pPr>
            <a:r>
              <a:rPr lang="el-GR" sz="2200" dirty="0" smtClean="0"/>
              <a:t>Το κείμενο συγκατάθεσης είναι κατανοητό, με σαφή και απλή διατύπωση και ξεχωριστό από αλλά θέματα</a:t>
            </a:r>
          </a:p>
          <a:p>
            <a:pPr lvl="3">
              <a:defRPr/>
            </a:pPr>
            <a:endParaRPr lang="el-GR" sz="1000" dirty="0" smtClean="0"/>
          </a:p>
          <a:p>
            <a:pPr>
              <a:defRPr/>
            </a:pPr>
            <a:r>
              <a:rPr lang="el-GR" sz="2200" dirty="0" smtClean="0"/>
              <a:t>Δικαίωμα ανάκλησης συγκατάθεσης ανά πάσα στιγμή</a:t>
            </a:r>
          </a:p>
          <a:p>
            <a:pPr lvl="2">
              <a:defRPr/>
            </a:pPr>
            <a:endParaRPr lang="el-GR" sz="1400" dirty="0" smtClean="0"/>
          </a:p>
          <a:p>
            <a:pPr>
              <a:defRPr/>
            </a:pPr>
            <a:r>
              <a:rPr lang="el-GR" sz="2200" dirty="0" smtClean="0"/>
              <a:t>Ελεύθερη συγκατάθεση στα πλαίσια σύμβασης: το άτομο είναι σε θέση να επιλέξει και δεν διατρέχει τον κίνδυνο εξαπάτησης, εκφοβισμού, εξαναγκασμού ή σημαντικών αρνητικών επιπτώσεων εάν δεν συγκατατεθεί</a:t>
            </a:r>
          </a:p>
          <a:p>
            <a:pPr lvl="3">
              <a:buFont typeface="Tahoma" pitchFamily="34" charset="0"/>
              <a:buNone/>
              <a:defRPr/>
            </a:pPr>
            <a:endParaRPr lang="el-GR" sz="2200" dirty="0" smtClean="0"/>
          </a:p>
          <a:p>
            <a:pPr>
              <a:buFontTx/>
              <a:buNone/>
              <a:defRPr/>
            </a:pPr>
            <a:endParaRPr lang="el-GR" dirty="0"/>
          </a:p>
        </p:txBody>
      </p:sp>
      <p:sp>
        <p:nvSpPr>
          <p:cNvPr id="4" name="Slide Number Placeholder 3"/>
          <p:cNvSpPr>
            <a:spLocks noGrp="1"/>
          </p:cNvSpPr>
          <p:nvPr>
            <p:ph type="sldNum" sz="quarter" idx="12"/>
          </p:nvPr>
        </p:nvSpPr>
        <p:spPr/>
        <p:txBody>
          <a:bodyPr/>
          <a:lstStyle/>
          <a:p>
            <a:pPr>
              <a:defRPr/>
            </a:pPr>
            <a:fld id="{D00AF7F8-5B4E-4A15-80E7-FA5D730F0B6F}" type="slidenum">
              <a:rPr lang="el-GR" smtClean="0"/>
              <a:pPr>
                <a:defRPr/>
              </a:pPr>
              <a:t>19</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7DB844C-38E6-4E59-A9B1-2CB80B1A31DC}" type="slidenum">
              <a:rPr lang="el-GR" altLang="en-US" sz="1400" smtClean="0">
                <a:latin typeface="Arial" charset="0"/>
              </a:rPr>
              <a:pPr>
                <a:spcBef>
                  <a:spcPct val="0"/>
                </a:spcBef>
                <a:buClrTx/>
                <a:buSzTx/>
                <a:buFontTx/>
                <a:buNone/>
                <a:defRPr/>
              </a:pPr>
              <a:t>2</a:t>
            </a:fld>
            <a:endParaRPr lang="el-GR" altLang="en-US" sz="1400" smtClean="0">
              <a:latin typeface="Arial" charset="0"/>
            </a:endParaRPr>
          </a:p>
        </p:txBody>
      </p:sp>
      <p:sp>
        <p:nvSpPr>
          <p:cNvPr id="6147" name="Rectangle 3"/>
          <p:cNvSpPr>
            <a:spLocks noGrp="1" noChangeArrowheads="1"/>
          </p:cNvSpPr>
          <p:nvPr>
            <p:ph type="body" idx="1"/>
          </p:nvPr>
        </p:nvSpPr>
        <p:spPr>
          <a:xfrm>
            <a:off x="251520" y="115888"/>
            <a:ext cx="8640960" cy="6337300"/>
          </a:xfrm>
          <a:effectLst>
            <a:outerShdw dist="35921" dir="2700000" algn="ctr" rotWithShape="0">
              <a:schemeClr val="bg2"/>
            </a:outerShdw>
          </a:effectLst>
        </p:spPr>
        <p:txBody>
          <a:bodyPr/>
          <a:lstStyle/>
          <a:p>
            <a:pPr>
              <a:buFontTx/>
              <a:buNone/>
              <a:defRPr/>
            </a:pPr>
            <a:r>
              <a:rPr lang="el-GR" sz="2400" dirty="0" smtClean="0">
                <a:solidFill>
                  <a:srgbClr val="FFC000"/>
                </a:solidFill>
              </a:rPr>
              <a:t>    </a:t>
            </a:r>
            <a:r>
              <a:rPr lang="el-GR" sz="2000" b="1" dirty="0" smtClean="0">
                <a:solidFill>
                  <a:srgbClr val="FFFF00"/>
                </a:solidFill>
                <a:effectLst>
                  <a:outerShdw blurRad="38100" dist="38100" dir="2700000" algn="tl">
                    <a:srgbClr val="000000">
                      <a:alpha val="43137"/>
                    </a:srgbClr>
                  </a:outerShdw>
                </a:effectLst>
              </a:rPr>
              <a:t>Υποχρέωση διορισμού Υπεύθυνου Προστασίας Δεδομένων (ΥΠΔ)</a:t>
            </a:r>
            <a:r>
              <a:rPr lang="en-US" sz="2000" b="1" dirty="0" smtClean="0">
                <a:solidFill>
                  <a:srgbClr val="FFFF00"/>
                </a:solidFill>
                <a:effectLst>
                  <a:outerShdw blurRad="38100" dist="38100" dir="2700000" algn="tl">
                    <a:srgbClr val="000000">
                      <a:alpha val="43137"/>
                    </a:srgbClr>
                  </a:outerShdw>
                </a:effectLst>
              </a:rPr>
              <a:t> (designation of a data protection officer)</a:t>
            </a:r>
            <a:r>
              <a:rPr lang="el-GR" sz="2000" b="1" dirty="0" smtClean="0">
                <a:solidFill>
                  <a:srgbClr val="FFFF00"/>
                </a:solidFill>
                <a:effectLst>
                  <a:outerShdw blurRad="38100" dist="38100" dir="2700000" algn="tl">
                    <a:srgbClr val="000000">
                      <a:alpha val="43137"/>
                    </a:srgbClr>
                  </a:outerShdw>
                </a:effectLst>
              </a:rPr>
              <a:t> (Άρθρα 37-39):</a:t>
            </a:r>
          </a:p>
          <a:p>
            <a:pPr lvl="4">
              <a:buFontTx/>
              <a:buNone/>
              <a:defRPr/>
            </a:pPr>
            <a:r>
              <a:rPr lang="el-GR" sz="1000" b="1" dirty="0" smtClean="0">
                <a:solidFill>
                  <a:srgbClr val="FFFF00"/>
                </a:solidFill>
                <a:effectLst>
                  <a:outerShdw blurRad="38100" dist="38100" dir="2700000" algn="tl">
                    <a:srgbClr val="000000">
                      <a:alpha val="43137"/>
                    </a:srgbClr>
                  </a:outerShdw>
                </a:effectLst>
              </a:rPr>
              <a:t>    </a:t>
            </a:r>
          </a:p>
          <a:p>
            <a:pPr>
              <a:buFontTx/>
              <a:buNone/>
              <a:defRPr/>
            </a:pPr>
            <a:r>
              <a:rPr lang="el-GR" sz="2200" b="1" dirty="0" smtClean="0">
                <a:solidFill>
                  <a:srgbClr val="FFFF00"/>
                </a:solidFill>
                <a:effectLst>
                  <a:outerShdw blurRad="38100" dist="38100" dir="2700000" algn="tl">
                    <a:srgbClr val="000000">
                      <a:alpha val="43137"/>
                    </a:srgbClr>
                  </a:outerShdw>
                </a:effectLst>
              </a:rPr>
              <a:t>    </a:t>
            </a:r>
            <a:r>
              <a:rPr lang="el-GR" sz="2100" b="1" dirty="0" smtClean="0">
                <a:solidFill>
                  <a:srgbClr val="FFFF00"/>
                </a:solidFill>
                <a:effectLst>
                  <a:outerShdw blurRad="38100" dist="38100" dir="2700000" algn="tl">
                    <a:srgbClr val="000000">
                      <a:alpha val="43137"/>
                    </a:srgbClr>
                  </a:outerShdw>
                </a:effectLst>
              </a:rPr>
              <a:t>Πότε υπάρχει υποχρέωση διορισμού ΥΠΔ;</a:t>
            </a:r>
          </a:p>
          <a:p>
            <a:pPr>
              <a:defRPr/>
            </a:pPr>
            <a:r>
              <a:rPr lang="el-GR" sz="2000" dirty="0" smtClean="0">
                <a:effectLst>
                  <a:outerShdw blurRad="38100" dist="38100" dir="2700000" algn="tl">
                    <a:srgbClr val="000000">
                      <a:alpha val="43137"/>
                    </a:srgbClr>
                  </a:outerShdw>
                </a:effectLst>
              </a:rPr>
              <a:t>Όταν η επεξεργασία εκτελείται από δημόσια αρχή (συμπεριλαμβανομένων των νομικών προσώπων δημοσίου δικαίου)</a:t>
            </a:r>
          </a:p>
          <a:p>
            <a:pPr>
              <a:defRPr/>
            </a:pPr>
            <a:r>
              <a:rPr lang="el-GR" sz="2000" dirty="0" smtClean="0">
                <a:effectLst>
                  <a:outerShdw blurRad="38100" dist="38100" dir="2700000" algn="tl">
                    <a:srgbClr val="000000">
                      <a:alpha val="43137"/>
                    </a:srgbClr>
                  </a:outerShdw>
                </a:effectLst>
              </a:rPr>
              <a:t>Όταν γίνεται </a:t>
            </a:r>
            <a:r>
              <a:rPr lang="el-GR" sz="2000" u="sng" dirty="0" smtClean="0">
                <a:effectLst>
                  <a:outerShdw blurRad="38100" dist="38100" dir="2700000" algn="tl">
                    <a:srgbClr val="000000">
                      <a:alpha val="43137"/>
                    </a:srgbClr>
                  </a:outerShdw>
                </a:effectLst>
              </a:rPr>
              <a:t>τακτική και συστηματική παρακολούθηση </a:t>
            </a:r>
            <a:r>
              <a:rPr lang="el-GR" sz="2000" dirty="0" smtClean="0">
                <a:effectLst>
                  <a:outerShdw blurRad="38100" dist="38100" dir="2700000" algn="tl">
                    <a:srgbClr val="000000">
                      <a:alpha val="43137"/>
                    </a:srgbClr>
                  </a:outerShdw>
                </a:effectLst>
              </a:rPr>
              <a:t>των υποκειμένων </a:t>
            </a:r>
            <a:r>
              <a:rPr lang="el-GR" sz="2000" b="1" dirty="0" smtClean="0">
                <a:solidFill>
                  <a:srgbClr val="FFC000"/>
                </a:solidFill>
                <a:effectLst>
                  <a:outerShdw blurRad="38100" dist="38100" dir="2700000" algn="tl">
                    <a:srgbClr val="000000">
                      <a:alpha val="43137"/>
                    </a:srgbClr>
                  </a:outerShdw>
                </a:effectLst>
              </a:rPr>
              <a:t>σε μεγάλη κλίμακα</a:t>
            </a:r>
          </a:p>
          <a:p>
            <a:pPr>
              <a:defRPr/>
            </a:pPr>
            <a:r>
              <a:rPr lang="el-GR" sz="2000" dirty="0" smtClean="0">
                <a:effectLst>
                  <a:outerShdw blurRad="38100" dist="38100" dir="2700000" algn="tl">
                    <a:srgbClr val="000000">
                      <a:alpha val="43137"/>
                    </a:srgbClr>
                  </a:outerShdw>
                </a:effectLst>
              </a:rPr>
              <a:t>Όταν τυγχάνουν επεξεργασίας ειδικές κατηγορίες δεδομένων </a:t>
            </a:r>
            <a:endParaRPr lang="en-US" sz="2000" dirty="0" smtClean="0">
              <a:effectLst>
                <a:outerShdw blurRad="38100" dist="38100" dir="2700000" algn="tl">
                  <a:srgbClr val="000000">
                    <a:alpha val="43137"/>
                  </a:srgbClr>
                </a:outerShdw>
              </a:effectLst>
            </a:endParaRPr>
          </a:p>
          <a:p>
            <a:pPr>
              <a:buNone/>
              <a:defRPr/>
            </a:pP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 </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ή δεδομένα που αφορούν ποινικές καταδίκες και αδικήματα</a:t>
            </a:r>
            <a:endParaRPr lang="en-US" sz="2000" dirty="0" smtClean="0">
              <a:effectLst>
                <a:outerShdw blurRad="38100" dist="38100" dir="2700000" algn="tl">
                  <a:srgbClr val="000000">
                    <a:alpha val="43137"/>
                  </a:srgbClr>
                </a:outerShdw>
              </a:effectLst>
            </a:endParaRPr>
          </a:p>
          <a:p>
            <a:pPr>
              <a:buNone/>
              <a:defRPr/>
            </a:pPr>
            <a:r>
              <a:rPr lang="en-US" sz="2000" b="1" dirty="0" smtClean="0">
                <a:solidFill>
                  <a:srgbClr val="FFC000"/>
                </a:solidFill>
                <a:effectLst>
                  <a:outerShdw blurRad="38100" dist="38100" dir="2700000" algn="tl">
                    <a:srgbClr val="000000">
                      <a:alpha val="43137"/>
                    </a:srgbClr>
                  </a:outerShdw>
                </a:effectLst>
              </a:rPr>
              <a:t>     </a:t>
            </a:r>
            <a:r>
              <a:rPr lang="el-GR" sz="2000" b="1" dirty="0" smtClean="0">
                <a:solidFill>
                  <a:srgbClr val="FFC000"/>
                </a:solidFill>
                <a:effectLst>
                  <a:outerShdw blurRad="38100" dist="38100" dir="2700000" algn="tl">
                    <a:srgbClr val="000000">
                      <a:alpha val="43137"/>
                    </a:srgbClr>
                  </a:outerShdw>
                </a:effectLst>
              </a:rPr>
              <a:t>σε μεγάλη κλίμακα</a:t>
            </a:r>
            <a:endParaRPr lang="el-GR" sz="2000" dirty="0" smtClean="0">
              <a:effectLst>
                <a:outerShdw blurRad="38100" dist="38100" dir="2700000" algn="tl">
                  <a:srgbClr val="000000">
                    <a:alpha val="43137"/>
                  </a:srgbClr>
                </a:outerShdw>
              </a:effectLst>
            </a:endParaRPr>
          </a:p>
          <a:p>
            <a:pPr lvl="4">
              <a:buFontTx/>
              <a:buNone/>
              <a:defRPr/>
            </a:pPr>
            <a:r>
              <a:rPr lang="el-GR" sz="1600" dirty="0" smtClean="0"/>
              <a:t>    </a:t>
            </a:r>
          </a:p>
          <a:p>
            <a:pPr>
              <a:buFontTx/>
              <a:buNone/>
              <a:defRPr/>
            </a:pPr>
            <a:r>
              <a:rPr lang="el-GR" sz="2000" b="1" dirty="0" smtClean="0">
                <a:solidFill>
                  <a:srgbClr val="FFC000"/>
                </a:solidFill>
              </a:rPr>
              <a:t>     Μεγάλη κλίμακα:</a:t>
            </a:r>
          </a:p>
          <a:p>
            <a:pPr>
              <a:buFont typeface="Wingdings" pitchFamily="2" charset="2"/>
              <a:buChar char="v"/>
              <a:defRPr/>
            </a:pPr>
            <a:r>
              <a:rPr lang="el-GR" sz="2000" dirty="0" smtClean="0"/>
              <a:t>Γίνεται επεξεργασία σημαντικής ποσότητας δεδομένων ή για μεγάλη διάρκεια ή </a:t>
            </a:r>
          </a:p>
          <a:p>
            <a:pPr>
              <a:buFont typeface="Wingdings" pitchFamily="2" charset="2"/>
              <a:buChar char="v"/>
              <a:defRPr/>
            </a:pPr>
            <a:r>
              <a:rPr lang="el-GR" sz="2000" dirty="0" smtClean="0"/>
              <a:t>Επηρεάζεται μεγάλος αριθμός προσώπων ή</a:t>
            </a:r>
          </a:p>
          <a:p>
            <a:pPr>
              <a:buFont typeface="Wingdings" pitchFamily="2" charset="2"/>
              <a:buChar char="v"/>
              <a:defRPr/>
            </a:pPr>
            <a:r>
              <a:rPr lang="el-GR" sz="2000" dirty="0" smtClean="0"/>
              <a:t>Χρησιμοποιείται νέα τεχνολογία που ελλοχεύει ψηλούς κινδύνους</a:t>
            </a:r>
          </a:p>
          <a:p>
            <a:pPr>
              <a:buFont typeface="Wingdings" pitchFamily="2" charset="2"/>
              <a:buChar char="v"/>
              <a:defRPr/>
            </a:pPr>
            <a:r>
              <a:rPr lang="el-GR" sz="2000" dirty="0" smtClean="0"/>
              <a:t>Η επεξεργασία καλύπτει μεγάλη γεωγραφική περιοχή</a:t>
            </a:r>
          </a:p>
          <a:p>
            <a:pPr>
              <a:buFontTx/>
              <a:buNone/>
              <a:defRPr/>
            </a:pPr>
            <a:endParaRPr lang="el-GR" sz="24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476250"/>
            <a:ext cx="8569325" cy="5543550"/>
          </a:xfrm>
        </p:spPr>
        <p:txBody>
          <a:bodyPr/>
          <a:lstStyle/>
          <a:p>
            <a:pPr>
              <a:buFont typeface="Wingdings" pitchFamily="2" charset="2"/>
              <a:buChar char="Ø"/>
              <a:defRPr/>
            </a:pPr>
            <a:r>
              <a:rPr lang="el-GR" sz="2200" b="1" dirty="0" smtClean="0">
                <a:solidFill>
                  <a:srgbClr val="FFFF00"/>
                </a:solidFill>
              </a:rPr>
              <a:t>Συγκατάθεση παιδιού σε σχέση με τις υπηρεσίες της κοινωνίας των πληροφοριών</a:t>
            </a:r>
            <a:endParaRPr lang="en-US" sz="2200" dirty="0" smtClean="0"/>
          </a:p>
          <a:p>
            <a:pPr>
              <a:buFontTx/>
              <a:buNone/>
              <a:defRPr/>
            </a:pPr>
            <a:r>
              <a:rPr lang="en-US" sz="2200" dirty="0" smtClean="0"/>
              <a:t>    </a:t>
            </a:r>
            <a:r>
              <a:rPr lang="el-GR" sz="2200" dirty="0" smtClean="0"/>
              <a:t>π.χ. </a:t>
            </a:r>
            <a:r>
              <a:rPr lang="en-US" sz="2200" dirty="0" smtClean="0"/>
              <a:t>e-government, e-commerce, eBay, Amazon, gambling</a:t>
            </a:r>
          </a:p>
          <a:p>
            <a:pPr lvl="3">
              <a:buFont typeface="Tahoma" pitchFamily="34" charset="0"/>
              <a:buNone/>
              <a:defRPr/>
            </a:pPr>
            <a:endParaRPr lang="el-GR" sz="1000" dirty="0" smtClean="0"/>
          </a:p>
          <a:p>
            <a:pPr>
              <a:defRPr/>
            </a:pPr>
            <a:r>
              <a:rPr lang="el-GR" sz="2200" dirty="0" smtClean="0"/>
              <a:t>Η</a:t>
            </a:r>
            <a:r>
              <a:rPr lang="el-GR" sz="2200" b="1" dirty="0" smtClean="0">
                <a:solidFill>
                  <a:schemeClr val="tx2"/>
                </a:solidFill>
                <a:latin typeface="+mj-lt"/>
                <a:ea typeface="+mj-ea"/>
                <a:cs typeface="+mj-cs"/>
              </a:rPr>
              <a:t> </a:t>
            </a:r>
            <a:r>
              <a:rPr lang="el-GR" sz="2200" dirty="0" smtClean="0"/>
              <a:t>επεξεργασία προσωπικών δεδομένων παιδιού είναι σύννομη εάν το παιδί </a:t>
            </a:r>
            <a:r>
              <a:rPr lang="el-GR" sz="2200" u="sng" dirty="0" smtClean="0"/>
              <a:t>είναι τουλάχιστον 16 χρονών</a:t>
            </a:r>
            <a:r>
              <a:rPr lang="el-GR" sz="2200" dirty="0" smtClean="0"/>
              <a:t>. Εάν το παιδί είναι κάτω των 16 ετών, απαιτείται η συγκατάθεση του προσώπου που έχει τη γονική μέριμνά του</a:t>
            </a:r>
          </a:p>
          <a:p>
            <a:pPr>
              <a:buFontTx/>
              <a:buNone/>
              <a:defRPr/>
            </a:pPr>
            <a:endParaRPr lang="el-GR" sz="1000" dirty="0" smtClean="0"/>
          </a:p>
          <a:p>
            <a:pPr>
              <a:defRPr/>
            </a:pPr>
            <a:r>
              <a:rPr lang="el-GR" sz="2200" dirty="0" smtClean="0"/>
              <a:t>Τα ΚΜ μπορούν να μειώσουν το όριο ηλικίας, όχι όμως κάτω των 13, με </a:t>
            </a:r>
            <a:r>
              <a:rPr lang="el-GR" sz="2200" dirty="0" err="1" smtClean="0"/>
              <a:t>εφαρμοστική</a:t>
            </a:r>
            <a:r>
              <a:rPr lang="el-GR" sz="2200" dirty="0" smtClean="0"/>
              <a:t> διάταξη</a:t>
            </a:r>
          </a:p>
          <a:p>
            <a:pPr>
              <a:buFontTx/>
              <a:buNone/>
              <a:defRPr/>
            </a:pPr>
            <a:endParaRPr lang="el-GR" sz="1000" dirty="0" smtClean="0"/>
          </a:p>
          <a:p>
            <a:pPr>
              <a:defRPr/>
            </a:pPr>
            <a:r>
              <a:rPr lang="el-GR" sz="2200" dirty="0" smtClean="0"/>
              <a:t>Ο υπεύθυνος επεξεργασίας επαληθεύει ότι η συγκατάθεση παρέχεται από το πρόσωπο που έχει τη γονική μέριμνα, λαμβάνοντας υπόψη τη διαθέσιμη τεχνολογία</a:t>
            </a:r>
          </a:p>
          <a:p>
            <a:pPr>
              <a:buFontTx/>
              <a:buNone/>
              <a:defRPr/>
            </a:pPr>
            <a:endParaRPr lang="el-GR" sz="1000" dirty="0" smtClean="0"/>
          </a:p>
        </p:txBody>
      </p:sp>
      <p:sp>
        <p:nvSpPr>
          <p:cNvPr id="4" name="Slide Number Placeholder 3"/>
          <p:cNvSpPr>
            <a:spLocks noGrp="1"/>
          </p:cNvSpPr>
          <p:nvPr>
            <p:ph type="sldNum" sz="quarter" idx="12"/>
          </p:nvPr>
        </p:nvSpPr>
        <p:spPr/>
        <p:txBody>
          <a:bodyPr/>
          <a:lstStyle/>
          <a:p>
            <a:pPr>
              <a:defRPr/>
            </a:pPr>
            <a:fld id="{47CEE7F4-C401-44AC-BAE5-A6EDDA03A144}" type="slidenum">
              <a:rPr lang="el-GR" smtClean="0"/>
              <a:pPr>
                <a:defRPr/>
              </a:pPr>
              <a:t>20</a:t>
            </a:fld>
            <a:endParaRPr lang="el-G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66E885A-0AAF-44BE-ABF6-D5C2A67BBEB7}" type="slidenum">
              <a:rPr lang="el-GR" altLang="en-US" sz="1400" smtClean="0">
                <a:latin typeface="Arial" charset="0"/>
              </a:rPr>
              <a:pPr>
                <a:spcBef>
                  <a:spcPct val="0"/>
                </a:spcBef>
                <a:buClrTx/>
                <a:buSzTx/>
                <a:buFontTx/>
                <a:buNone/>
                <a:defRPr/>
              </a:pPr>
              <a:t>21</a:t>
            </a:fld>
            <a:endParaRPr lang="el-GR" altLang="en-US" sz="1400" smtClean="0">
              <a:latin typeface="Arial" charset="0"/>
            </a:endParaRPr>
          </a:p>
        </p:txBody>
      </p:sp>
      <p:sp>
        <p:nvSpPr>
          <p:cNvPr id="6147" name="Rectangle 3"/>
          <p:cNvSpPr>
            <a:spLocks noGrp="1" noChangeArrowheads="1"/>
          </p:cNvSpPr>
          <p:nvPr>
            <p:ph type="body" idx="1"/>
          </p:nvPr>
        </p:nvSpPr>
        <p:spPr>
          <a:xfrm>
            <a:off x="323850" y="188913"/>
            <a:ext cx="8569325" cy="6264275"/>
          </a:xfrm>
          <a:effectLst>
            <a:outerShdw dist="35921" dir="2700000" algn="ctr" rotWithShape="0">
              <a:schemeClr val="bg2"/>
            </a:outerShdw>
          </a:effectLst>
        </p:spPr>
        <p:txBody>
          <a:bodyPr/>
          <a:lstStyle/>
          <a:p>
            <a:pPr eaLnBrk="1" hangingPunct="1">
              <a:buFontTx/>
              <a:buNone/>
              <a:defRPr/>
            </a:pPr>
            <a:r>
              <a:rPr lang="el-GR" sz="2800" b="1" dirty="0" smtClean="0">
                <a:latin typeface="+mj-lt"/>
              </a:rPr>
              <a:t>              </a:t>
            </a:r>
            <a:r>
              <a:rPr lang="el-GR" sz="2000" b="1" dirty="0" smtClean="0">
                <a:solidFill>
                  <a:srgbClr val="FFC000"/>
                </a:solidFill>
                <a:latin typeface="+mj-lt"/>
              </a:rPr>
              <a:t>Αρχές νόμιμης επεξεργασίας (άρθρο 5)</a:t>
            </a:r>
            <a:endParaRPr lang="en-US" sz="2000" b="1" dirty="0" smtClean="0">
              <a:solidFill>
                <a:srgbClr val="FFC000"/>
              </a:solidFill>
              <a:latin typeface="+mj-lt"/>
            </a:endParaRPr>
          </a:p>
          <a:p>
            <a:pPr lvl="5">
              <a:buFontTx/>
              <a:buNone/>
              <a:defRPr/>
            </a:pPr>
            <a:endParaRPr lang="el-GR" sz="1200" b="1" dirty="0" smtClean="0">
              <a:solidFill>
                <a:srgbClr val="FFC000"/>
              </a:solidFill>
              <a:latin typeface="+mj-lt"/>
            </a:endParaRPr>
          </a:p>
          <a:p>
            <a:pPr eaLnBrk="1" hangingPunct="1">
              <a:buFont typeface="Wingdings" pitchFamily="2" charset="2"/>
              <a:buChar char="Ø"/>
              <a:defRPr/>
            </a:pPr>
            <a:r>
              <a:rPr lang="el-GR" sz="1800" dirty="0" smtClean="0">
                <a:effectLst>
                  <a:outerShdw blurRad="38100" dist="38100" dir="2700000" algn="tl">
                    <a:srgbClr val="000000">
                      <a:alpha val="43137"/>
                    </a:srgbClr>
                  </a:outerShdw>
                </a:effectLst>
              </a:rPr>
              <a:t>Εισάγεται η </a:t>
            </a:r>
            <a:r>
              <a:rPr lang="el-GR" sz="1800" b="1" dirty="0" smtClean="0">
                <a:solidFill>
                  <a:srgbClr val="FFFF00"/>
                </a:solidFill>
                <a:effectLst>
                  <a:outerShdw blurRad="38100" dist="38100" dir="2700000" algn="tl">
                    <a:srgbClr val="000000">
                      <a:alpha val="43137"/>
                    </a:srgbClr>
                  </a:outerShdw>
                </a:effectLst>
              </a:rPr>
              <a:t>Αρχή της Λογοδοσίας: </a:t>
            </a:r>
          </a:p>
          <a:p>
            <a:pPr eaLnBrk="1" hangingPunct="1">
              <a:buNone/>
              <a:defRPr/>
            </a:pPr>
            <a:r>
              <a:rPr lang="el-GR" sz="1800" b="1" dirty="0" smtClean="0">
                <a:solidFill>
                  <a:srgbClr val="FFFF00"/>
                </a:solidFill>
                <a:effectLst>
                  <a:outerShdw blurRad="38100" dist="38100" dir="2700000" algn="tl">
                    <a:srgbClr val="000000">
                      <a:alpha val="43137"/>
                    </a:srgbClr>
                  </a:outerShdw>
                </a:effectLst>
              </a:rPr>
              <a:t>     </a:t>
            </a:r>
            <a:r>
              <a:rPr lang="el-GR" sz="1800" dirty="0" smtClean="0">
                <a:effectLst>
                  <a:outerShdw blurRad="38100" dist="38100" dir="2700000" algn="tl">
                    <a:srgbClr val="000000">
                      <a:alpha val="43137"/>
                    </a:srgbClr>
                  </a:outerShdw>
                </a:effectLst>
              </a:rPr>
              <a:t>Ο οργανισμός θα πρέπει, ανά πάσα στιγμή, να καθορίζει και να εφαρμόζει τα κατάλληλα τεχνικά και οργανωτικά μέτρα (σύμφωνα με το άρθρο 32), για να διασφαλίζει και να μπορεί να αποδεικνύει ότι η επεξεργασία διενεργείται σύμφωνα με τον Κανονισμό. Τα μέτρα αυτά επανεξετάζονται και επικαιροποιούνται κάθε 3 χρόνια ή όταν αυξάνεται ο κίνδυνος για τα δικαιώματα και τις ελευθερίες των ατόμων (κατευθυντήριες γραμμές της Ομάδας Εργασίας του Άρθρου 29)</a:t>
            </a:r>
          </a:p>
          <a:p>
            <a:pPr lvl="2" eaLnBrk="1" hangingPunct="1">
              <a:buNone/>
              <a:defRPr/>
            </a:pPr>
            <a:endParaRPr lang="el-GR" sz="1000" dirty="0" smtClean="0">
              <a:effectLst>
                <a:outerShdw blurRad="38100" dist="38100" dir="2700000" algn="tl">
                  <a:srgbClr val="000000">
                    <a:alpha val="43137"/>
                  </a:srgbClr>
                </a:outerShdw>
              </a:effectLst>
            </a:endParaRPr>
          </a:p>
          <a:p>
            <a:pPr eaLnBrk="1" hangingPunct="1">
              <a:buFont typeface="Wingdings" pitchFamily="2" charset="2"/>
              <a:buChar char="Ø"/>
              <a:defRPr/>
            </a:pPr>
            <a:r>
              <a:rPr lang="el-GR" sz="1800" dirty="0" smtClean="0"/>
              <a:t>Οι υπόλοιπες αρχές παραμένουν όμοιες με την Οδηγία: </a:t>
            </a:r>
          </a:p>
          <a:p>
            <a:pPr lvl="2" eaLnBrk="1" hangingPunct="1">
              <a:buFont typeface="Wingdings" pitchFamily="2" charset="2"/>
              <a:buChar char="Ø"/>
              <a:defRPr/>
            </a:pPr>
            <a:endParaRPr lang="el-GR" sz="1000" b="1" dirty="0" smtClean="0">
              <a:solidFill>
                <a:srgbClr val="FFFF00"/>
              </a:solidFill>
              <a:effectLst>
                <a:outerShdw blurRad="38100" dist="38100" dir="2700000" algn="tl">
                  <a:srgbClr val="000000">
                    <a:alpha val="43137"/>
                  </a:srgbClr>
                </a:outerShdw>
              </a:effectLst>
            </a:endParaRPr>
          </a:p>
          <a:p>
            <a:pPr eaLnBrk="1" hangingPunct="1">
              <a:buFont typeface="Wingdings" pitchFamily="2" charset="2"/>
              <a:buChar char="Ø"/>
              <a:defRPr/>
            </a:pPr>
            <a:r>
              <a:rPr lang="el-GR" sz="1800" b="1" dirty="0" smtClean="0">
                <a:solidFill>
                  <a:srgbClr val="FFFF00"/>
                </a:solidFill>
                <a:effectLst>
                  <a:outerShdw blurRad="38100" dist="38100" dir="2700000" algn="tl">
                    <a:srgbClr val="000000">
                      <a:alpha val="43137"/>
                    </a:srgbClr>
                  </a:outerShdw>
                </a:effectLst>
              </a:rPr>
              <a:t>1.  Αρχή της νομιμότητας, αντικειμενικότητας και διαφάνειας της επεξεργασίας</a:t>
            </a:r>
            <a:r>
              <a:rPr lang="en-US" sz="1800" b="1" dirty="0" smtClean="0">
                <a:solidFill>
                  <a:srgbClr val="FFFF00"/>
                </a:solidFill>
                <a:effectLst>
                  <a:outerShdw blurRad="38100" dist="38100" dir="2700000" algn="tl">
                    <a:srgbClr val="000000">
                      <a:alpha val="43137"/>
                    </a:srgbClr>
                  </a:outerShdw>
                </a:effectLst>
              </a:rPr>
              <a:t> (lawfulness, fairness and transparency):</a:t>
            </a:r>
            <a:endParaRPr lang="el-GR" sz="1800" b="1" dirty="0" smtClean="0">
              <a:solidFill>
                <a:srgbClr val="FFFF00"/>
              </a:solidFill>
              <a:effectLst>
                <a:outerShdw blurRad="38100" dist="38100" dir="2700000" algn="tl">
                  <a:srgbClr val="000000">
                    <a:alpha val="43137"/>
                  </a:srgbClr>
                </a:outerShdw>
              </a:effectLst>
            </a:endParaRPr>
          </a:p>
          <a:p>
            <a:pPr>
              <a:defRPr/>
            </a:pPr>
            <a:r>
              <a:rPr lang="el-GR" sz="1800" dirty="0" smtClean="0">
                <a:effectLst>
                  <a:outerShdw blurRad="38100" dist="38100" dir="2700000" algn="tl">
                    <a:srgbClr val="000000">
                      <a:alpha val="43137"/>
                    </a:srgbClr>
                  </a:outerShdw>
                </a:effectLst>
              </a:rPr>
              <a:t>Τα προσωπικά δεδομένα υποβάλλονται σε νόμιμη και θεμιτή  επεξεργασία με διαφανή τρόπο:</a:t>
            </a:r>
          </a:p>
          <a:p>
            <a:pPr lvl="2">
              <a:defRPr/>
            </a:pPr>
            <a:r>
              <a:rPr lang="el-GR" sz="1800" dirty="0" smtClean="0">
                <a:effectLst>
                  <a:outerShdw blurRad="38100" dist="38100" dir="2700000" algn="tl">
                    <a:srgbClr val="000000">
                      <a:alpha val="43137"/>
                    </a:srgbClr>
                  </a:outerShdw>
                </a:effectLst>
                <a:ea typeface="+mn-ea"/>
              </a:rPr>
              <a:t>Η ενημέρωση είναι συνοπτική, εύκολα προσβάσιμη και κατανοητή. Χρησιμοποιείται σαφής και απλή διατύπωση</a:t>
            </a:r>
            <a:r>
              <a:rPr lang="en-US" sz="1800" dirty="0" smtClean="0">
                <a:effectLst>
                  <a:outerShdw blurRad="38100" dist="38100" dir="2700000" algn="tl">
                    <a:srgbClr val="000000">
                      <a:alpha val="43137"/>
                    </a:srgbClr>
                  </a:outerShdw>
                </a:effectLst>
                <a:ea typeface="+mn-ea"/>
              </a:rPr>
              <a:t> </a:t>
            </a:r>
            <a:endParaRPr lang="el-GR" sz="1800" dirty="0" smtClean="0">
              <a:effectLst>
                <a:outerShdw blurRad="38100" dist="38100" dir="2700000" algn="tl">
                  <a:srgbClr val="000000">
                    <a:alpha val="43137"/>
                  </a:srgbClr>
                </a:outerShdw>
              </a:effectLst>
              <a:ea typeface="+mn-ea"/>
            </a:endParaRPr>
          </a:p>
          <a:p>
            <a:pPr lvl="2">
              <a:defRPr/>
            </a:pPr>
            <a:r>
              <a:rPr lang="el-GR" sz="1800" dirty="0" smtClean="0">
                <a:effectLst>
                  <a:outerShdw blurRad="38100" dist="38100" dir="2700000" algn="tl">
                    <a:srgbClr val="000000">
                      <a:alpha val="43137"/>
                    </a:srgbClr>
                  </a:outerShdw>
                </a:effectLst>
                <a:ea typeface="+mn-ea"/>
              </a:rPr>
              <a:t>Ο οργανισμός αποδεικνύει ότι οι εσωτερικές διαδικασίες του είναι διαφανείς . Γι’ αυτό, εξηγεί τον τρόπο που τα δεδομένα τυγχάνουν επεξεργασίας, ποια τα δικαιώματα των ατόμων και πως αυτά ασκούνται</a:t>
            </a:r>
          </a:p>
          <a:p>
            <a:pPr marL="457200" indent="-457200">
              <a:buFontTx/>
              <a:buNone/>
              <a:defRPr/>
            </a:pPr>
            <a:endParaRPr lang="el-GR" sz="2000" dirty="0" smtClean="0">
              <a:effectLst>
                <a:outerShdw blurRad="38100" dist="38100" dir="2700000" algn="tl">
                  <a:srgbClr val="000000">
                    <a:alpha val="43137"/>
                  </a:srgbClr>
                </a:outerShdw>
              </a:effectLst>
            </a:endParaRP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F844932-AC24-40F0-A10F-65E03926C791}" type="slidenum">
              <a:rPr lang="el-GR" altLang="en-US" sz="1400" smtClean="0">
                <a:latin typeface="Arial" charset="0"/>
              </a:rPr>
              <a:pPr>
                <a:spcBef>
                  <a:spcPct val="0"/>
                </a:spcBef>
                <a:buClrTx/>
                <a:buSzTx/>
                <a:buFontTx/>
                <a:buNone/>
                <a:defRPr/>
              </a:pPr>
              <a:t>22</a:t>
            </a:fld>
            <a:endParaRPr lang="el-GR" altLang="en-US" sz="1400" smtClean="0">
              <a:latin typeface="Arial" charset="0"/>
            </a:endParaRPr>
          </a:p>
        </p:txBody>
      </p:sp>
      <p:sp>
        <p:nvSpPr>
          <p:cNvPr id="6147" name="Rectangle 3"/>
          <p:cNvSpPr>
            <a:spLocks noGrp="1" noChangeArrowheads="1"/>
          </p:cNvSpPr>
          <p:nvPr>
            <p:ph type="body" idx="1"/>
          </p:nvPr>
        </p:nvSpPr>
        <p:spPr>
          <a:xfrm>
            <a:off x="323850" y="188913"/>
            <a:ext cx="8569325" cy="6264275"/>
          </a:xfrm>
          <a:effectLst>
            <a:outerShdw dist="35921" dir="2700000" algn="ctr" rotWithShape="0">
              <a:schemeClr val="bg2"/>
            </a:outerShdw>
          </a:effectLst>
        </p:spPr>
        <p:txBody>
          <a:bodyPr/>
          <a:lstStyle/>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r>
              <a:rPr lang="el-GR" sz="2000" b="1" dirty="0" smtClean="0">
                <a:solidFill>
                  <a:srgbClr val="FFFF00"/>
                </a:solidFill>
                <a:effectLst>
                  <a:outerShdw blurRad="38100" dist="38100" dir="2700000" algn="tl">
                    <a:srgbClr val="000000">
                      <a:alpha val="43137"/>
                    </a:srgbClr>
                  </a:outerShdw>
                </a:effectLst>
              </a:rPr>
              <a:t>2. </a:t>
            </a:r>
            <a:r>
              <a:rPr lang="en-US"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Αρχή του περιορισμού του σκοπού</a:t>
            </a:r>
            <a:r>
              <a:rPr lang="en-US" sz="2000" b="1" dirty="0" smtClean="0">
                <a:solidFill>
                  <a:srgbClr val="FFFF00"/>
                </a:solidFill>
                <a:effectLst>
                  <a:outerShdw blurRad="38100" dist="38100" dir="2700000" algn="tl">
                    <a:srgbClr val="000000">
                      <a:alpha val="43137"/>
                    </a:srgbClr>
                  </a:outerShdw>
                </a:effectLst>
              </a:rPr>
              <a:t> (purpose limitation): </a:t>
            </a:r>
          </a:p>
          <a:p>
            <a:pPr marL="457200" indent="-93663">
              <a:buFontTx/>
              <a:buNone/>
              <a:defRPr/>
            </a:pPr>
            <a:r>
              <a:rPr lang="el-GR" sz="2000" dirty="0" smtClean="0">
                <a:effectLst>
                  <a:outerShdw blurRad="38100" dist="38100" dir="2700000" algn="tl">
                    <a:srgbClr val="000000">
                      <a:alpha val="43137"/>
                    </a:srgbClr>
                  </a:outerShdw>
                </a:effectLst>
              </a:rPr>
              <a:t>Τα δεδομένα συλλέγονται για καθορισμένους, ρητούς και νόμιμους </a:t>
            </a:r>
          </a:p>
          <a:p>
            <a:pPr marL="457200" indent="-93663">
              <a:buFontTx/>
              <a:buNone/>
              <a:defRPr/>
            </a:pPr>
            <a:r>
              <a:rPr lang="el-GR" sz="2000" dirty="0" smtClean="0">
                <a:effectLst>
                  <a:outerShdw blurRad="38100" dist="38100" dir="2700000" algn="tl">
                    <a:srgbClr val="000000">
                      <a:alpha val="43137"/>
                    </a:srgbClr>
                  </a:outerShdw>
                </a:effectLst>
              </a:rPr>
              <a:t>σκοπούς και δεν υποβάλλονται σε επεξεργασία ασύμβατη με τους </a:t>
            </a:r>
          </a:p>
          <a:p>
            <a:pPr marL="457200" indent="-93663">
              <a:buFontTx/>
              <a:buNone/>
              <a:defRPr/>
            </a:pPr>
            <a:r>
              <a:rPr lang="el-GR" sz="2000" dirty="0" smtClean="0">
                <a:effectLst>
                  <a:outerShdw blurRad="38100" dist="38100" dir="2700000" algn="tl">
                    <a:srgbClr val="000000">
                      <a:alpha val="43137"/>
                    </a:srgbClr>
                  </a:outerShdw>
                </a:effectLst>
              </a:rPr>
              <a:t>αρχικούς σκοπούς</a:t>
            </a:r>
          </a:p>
          <a:p>
            <a:pPr marL="457200" indent="-93663">
              <a:buFontTx/>
              <a:buNone/>
              <a:defRPr/>
            </a:pPr>
            <a:r>
              <a:rPr lang="el-GR" sz="2000" b="1" dirty="0" smtClean="0">
                <a:solidFill>
                  <a:srgbClr val="FFC000"/>
                </a:solidFill>
                <a:effectLst>
                  <a:outerShdw blurRad="38100" dist="38100" dir="2700000" algn="tl">
                    <a:srgbClr val="000000">
                      <a:alpha val="43137"/>
                    </a:srgbClr>
                  </a:outerShdw>
                </a:effectLst>
              </a:rPr>
              <a:t>Σημ.:</a:t>
            </a:r>
            <a:r>
              <a:rPr lang="el-GR" sz="2000" dirty="0" smtClean="0">
                <a:effectLst>
                  <a:outerShdw blurRad="38100" dist="38100" dir="2700000" algn="tl">
                    <a:srgbClr val="000000">
                      <a:alpha val="43137"/>
                    </a:srgbClr>
                  </a:outerShdw>
                </a:effectLst>
              </a:rPr>
              <a:t> περαιτέρω επεξεργασία για σκοπούς αρχειοθέτησης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προς το</a:t>
            </a:r>
          </a:p>
          <a:p>
            <a:pPr marL="457200" indent="-93663">
              <a:buFontTx/>
              <a:buNone/>
              <a:defRPr/>
            </a:pPr>
            <a:r>
              <a:rPr lang="el-GR" sz="2000" dirty="0" smtClean="0">
                <a:effectLst>
                  <a:outerShdw blurRad="38100" dist="38100" dir="2700000" algn="tl">
                    <a:srgbClr val="000000">
                      <a:alpha val="43137"/>
                    </a:srgbClr>
                  </a:outerShdw>
                </a:effectLst>
              </a:rPr>
              <a:t>δημόσιο συμφέρον ή σκοπούς επιστημονικής ή ιστορικής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έρευνας ή</a:t>
            </a:r>
          </a:p>
          <a:p>
            <a:pPr marL="457200" indent="-93663">
              <a:buFontTx/>
              <a:buNone/>
              <a:defRPr/>
            </a:pPr>
            <a:r>
              <a:rPr lang="el-GR" sz="2000" dirty="0" smtClean="0">
                <a:effectLst>
                  <a:outerShdw blurRad="38100" dist="38100" dir="2700000" algn="tl">
                    <a:srgbClr val="000000">
                      <a:alpha val="43137"/>
                    </a:srgbClr>
                  </a:outerShdw>
                </a:effectLst>
              </a:rPr>
              <a:t>στατιστικούς σκοπούς </a:t>
            </a:r>
            <a:r>
              <a:rPr lang="el-GR" sz="2000" u="sng" dirty="0" smtClean="0">
                <a:effectLst>
                  <a:outerShdw blurRad="38100" dist="38100" dir="2700000" algn="tl">
                    <a:srgbClr val="000000">
                      <a:alpha val="43137"/>
                    </a:srgbClr>
                  </a:outerShdw>
                </a:effectLst>
              </a:rPr>
              <a:t>δεν θεωρείται ασύμβατη </a:t>
            </a:r>
            <a:r>
              <a:rPr lang="el-GR" sz="2000" dirty="0" smtClean="0">
                <a:effectLst>
                  <a:outerShdw blurRad="38100" dist="38100" dir="2700000" algn="tl">
                    <a:srgbClr val="000000">
                      <a:alpha val="43137"/>
                    </a:srgbClr>
                  </a:outerShdw>
                </a:effectLst>
              </a:rPr>
              <a:t>με τους</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αρχικούς</a:t>
            </a:r>
          </a:p>
          <a:p>
            <a:pPr marL="457200" indent="-93663">
              <a:buFontTx/>
              <a:buNone/>
              <a:defRPr/>
            </a:pPr>
            <a:r>
              <a:rPr lang="el-GR" sz="2000" dirty="0" smtClean="0">
                <a:effectLst>
                  <a:outerShdw blurRad="38100" dist="38100" dir="2700000" algn="tl">
                    <a:srgbClr val="000000">
                      <a:alpha val="43137"/>
                    </a:srgbClr>
                  </a:outerShdw>
                </a:effectLst>
              </a:rPr>
              <a:t>σκοπούς </a:t>
            </a:r>
            <a:r>
              <a:rPr lang="el-GR" sz="2000" u="sng" dirty="0" smtClean="0">
                <a:effectLst>
                  <a:outerShdw blurRad="38100" dist="38100" dir="2700000" algn="tl">
                    <a:srgbClr val="000000">
                      <a:alpha val="43137"/>
                    </a:srgbClr>
                  </a:outerShdw>
                </a:effectLst>
              </a:rPr>
              <a:t>(δεν απαιτείται Άδεια από την ΑΠΔΠΧ για την περαιτέρω</a:t>
            </a:r>
          </a:p>
          <a:p>
            <a:pPr marL="457200" indent="-93663">
              <a:buFontTx/>
              <a:buNone/>
              <a:defRPr/>
            </a:pPr>
            <a:r>
              <a:rPr lang="el-GR" sz="2000" u="sng" dirty="0" smtClean="0">
                <a:effectLst>
                  <a:outerShdw blurRad="38100" dist="38100" dir="2700000" algn="tl">
                    <a:srgbClr val="000000">
                      <a:alpha val="43137"/>
                    </a:srgbClr>
                  </a:outerShdw>
                </a:effectLst>
              </a:rPr>
              <a:t>επεξεργασία)</a:t>
            </a:r>
          </a:p>
          <a:p>
            <a:pPr marL="857250" lvl="1" indent="-93663">
              <a:buFontTx/>
              <a:buNone/>
              <a:defRPr/>
            </a:pPr>
            <a:endParaRPr lang="el-GR" sz="1600" dirty="0" smtClean="0">
              <a:effectLst>
                <a:outerShdw blurRad="38100" dist="38100" dir="2700000" algn="tl">
                  <a:srgbClr val="000000">
                    <a:alpha val="43137"/>
                  </a:srgbClr>
                </a:outerShdw>
              </a:effectLst>
            </a:endParaRPr>
          </a:p>
          <a:p>
            <a:pPr marL="457200" indent="-457200">
              <a:buFontTx/>
              <a:buNone/>
              <a:defRPr/>
            </a:pPr>
            <a:r>
              <a:rPr lang="en-US" sz="2000" b="1" dirty="0" smtClean="0">
                <a:solidFill>
                  <a:srgbClr val="FFFF00"/>
                </a:solidFill>
                <a:effectLst>
                  <a:outerShdw blurRad="38100" dist="38100" dir="2700000" algn="tl">
                    <a:srgbClr val="000000">
                      <a:alpha val="43137"/>
                    </a:srgbClr>
                  </a:outerShdw>
                </a:effectLst>
              </a:rPr>
              <a:t>3.   </a:t>
            </a:r>
            <a:r>
              <a:rPr lang="el-GR" sz="2000" b="1" dirty="0" smtClean="0">
                <a:solidFill>
                  <a:srgbClr val="FFFF00"/>
                </a:solidFill>
                <a:effectLst>
                  <a:outerShdw blurRad="38100" dist="38100" dir="2700000" algn="tl">
                    <a:srgbClr val="000000">
                      <a:alpha val="43137"/>
                    </a:srgbClr>
                  </a:outerShdw>
                </a:effectLst>
              </a:rPr>
              <a:t>Αρχή της ελαχιστοποίησης των δεδομένων</a:t>
            </a:r>
            <a:r>
              <a:rPr lang="en-US" sz="2000" b="1" dirty="0" smtClean="0">
                <a:solidFill>
                  <a:srgbClr val="FFFF00"/>
                </a:solidFill>
                <a:effectLst>
                  <a:outerShdw blurRad="38100" dist="38100" dir="2700000" algn="tl">
                    <a:srgbClr val="000000">
                      <a:alpha val="43137"/>
                    </a:srgbClr>
                  </a:outerShdw>
                </a:effectLst>
              </a:rPr>
              <a:t> </a:t>
            </a:r>
            <a:endParaRPr lang="el-GR" sz="2000" b="1" dirty="0" smtClean="0">
              <a:solidFill>
                <a:srgbClr val="FFFF00"/>
              </a:solidFill>
              <a:effectLst>
                <a:outerShdw blurRad="38100" dist="38100" dir="2700000" algn="tl">
                  <a:srgbClr val="000000">
                    <a:alpha val="43137"/>
                  </a:srgbClr>
                </a:outerShdw>
              </a:effectLst>
            </a:endParaRPr>
          </a:p>
          <a:p>
            <a:pPr marL="457200" indent="-93663">
              <a:buFontTx/>
              <a:buNone/>
              <a:defRPr/>
            </a:pPr>
            <a:r>
              <a:rPr lang="en-US" sz="2000" b="1" dirty="0" smtClean="0">
                <a:solidFill>
                  <a:srgbClr val="FFFF00"/>
                </a:solidFill>
                <a:effectLst>
                  <a:outerShdw blurRad="38100" dist="38100" dir="2700000" algn="tl">
                    <a:srgbClr val="000000">
                      <a:alpha val="43137"/>
                    </a:srgbClr>
                  </a:outerShdw>
                </a:effectLst>
              </a:rPr>
              <a:t>(data</a:t>
            </a:r>
            <a:r>
              <a:rPr lang="el-GR" sz="2000" b="1" dirty="0" smtClean="0">
                <a:solidFill>
                  <a:srgbClr val="FFFF00"/>
                </a:solidFill>
                <a:effectLst>
                  <a:outerShdw blurRad="38100" dist="38100" dir="2700000" algn="tl">
                    <a:srgbClr val="000000">
                      <a:alpha val="43137"/>
                    </a:srgbClr>
                  </a:outerShdw>
                </a:effectLst>
              </a:rPr>
              <a:t> </a:t>
            </a:r>
            <a:r>
              <a:rPr lang="en-US" sz="2000" b="1" dirty="0" smtClean="0">
                <a:solidFill>
                  <a:srgbClr val="FFFF00"/>
                </a:solidFill>
                <a:effectLst>
                  <a:outerShdw blurRad="38100" dist="38100" dir="2700000" algn="tl">
                    <a:srgbClr val="000000">
                      <a:alpha val="43137"/>
                    </a:srgbClr>
                  </a:outerShdw>
                </a:effectLst>
              </a:rPr>
              <a:t>minimisation)</a:t>
            </a:r>
            <a:r>
              <a:rPr lang="el-GR" sz="2000" b="1" dirty="0" smtClean="0">
                <a:solidFill>
                  <a:srgbClr val="FFFF00"/>
                </a:solidFill>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Τα δεδομένα που τυγχάνουν επεξεργασίας </a:t>
            </a:r>
          </a:p>
          <a:p>
            <a:pPr marL="457200" indent="-93663">
              <a:buFontTx/>
              <a:buNone/>
              <a:defRPr/>
            </a:pPr>
            <a:r>
              <a:rPr lang="el-GR" sz="2000" dirty="0" smtClean="0">
                <a:effectLst>
                  <a:outerShdw blurRad="38100" dist="38100" dir="2700000" algn="tl">
                    <a:srgbClr val="000000">
                      <a:alpha val="43137"/>
                    </a:srgbClr>
                  </a:outerShdw>
                </a:effectLst>
              </a:rPr>
              <a:t>είναι κατάλληλα, συναφή και περιορίζονται στο αναγκαίο</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για τους</a:t>
            </a:r>
          </a:p>
          <a:p>
            <a:pPr marL="457200" indent="-93663">
              <a:buFontTx/>
              <a:buNone/>
              <a:defRPr/>
            </a:pPr>
            <a:r>
              <a:rPr lang="el-GR" sz="2000" dirty="0" smtClean="0">
                <a:effectLst>
                  <a:outerShdw blurRad="38100" dist="38100" dir="2700000" algn="tl">
                    <a:srgbClr val="000000">
                      <a:alpha val="43137"/>
                    </a:srgbClr>
                  </a:outerShdw>
                </a:effectLst>
              </a:rPr>
              <a:t>σκοπούς για τους οποίους έχουν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αρχικά συλλεγεί</a:t>
            </a:r>
          </a:p>
          <a:p>
            <a:pPr marL="457200" indent="-457200">
              <a:buFontTx/>
              <a:buNone/>
              <a:defRPr/>
            </a:pPr>
            <a:endParaRPr lang="el-GR" sz="2000" b="1" dirty="0" smtClean="0">
              <a:solidFill>
                <a:srgbClr val="FFFF00"/>
              </a:solidFill>
              <a:effectLst>
                <a:outerShdw blurRad="38100" dist="38100" dir="2700000" algn="tl">
                  <a:srgbClr val="000000">
                    <a:alpha val="43137"/>
                  </a:srgbClr>
                </a:outerShdw>
              </a:effectLst>
            </a:endParaRP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BDB53081-041D-4213-9B9F-805DA38D807E}" type="slidenum">
              <a:rPr lang="el-GR" altLang="en-US" sz="1400" smtClean="0">
                <a:latin typeface="Arial" charset="0"/>
              </a:rPr>
              <a:pPr>
                <a:spcBef>
                  <a:spcPct val="0"/>
                </a:spcBef>
                <a:buClrTx/>
                <a:buSzTx/>
                <a:buFontTx/>
                <a:buNone/>
                <a:defRPr/>
              </a:pPr>
              <a:t>23</a:t>
            </a:fld>
            <a:endParaRPr lang="el-GR" altLang="en-US" sz="1400" smtClean="0">
              <a:latin typeface="Arial" charset="0"/>
            </a:endParaRPr>
          </a:p>
        </p:txBody>
      </p:sp>
      <p:sp>
        <p:nvSpPr>
          <p:cNvPr id="6147" name="Rectangle 3"/>
          <p:cNvSpPr>
            <a:spLocks noGrp="1" noChangeArrowheads="1"/>
          </p:cNvSpPr>
          <p:nvPr>
            <p:ph type="body" idx="1"/>
          </p:nvPr>
        </p:nvSpPr>
        <p:spPr>
          <a:xfrm>
            <a:off x="468313" y="260350"/>
            <a:ext cx="8424862" cy="6192838"/>
          </a:xfrm>
          <a:effectLst>
            <a:outerShdw dist="35921" dir="2700000" algn="ctr" rotWithShape="0">
              <a:schemeClr val="bg2"/>
            </a:outerShdw>
          </a:effectLst>
        </p:spPr>
        <p:txBody>
          <a:bodyPr/>
          <a:lstStyle/>
          <a:p>
            <a:pPr marL="457200" indent="-457200" eaLnBrk="1" hangingPunct="1">
              <a:buFontTx/>
              <a:buNone/>
              <a:defRPr/>
            </a:pPr>
            <a:r>
              <a:rPr lang="el-GR" sz="2100" b="1" dirty="0" smtClean="0">
                <a:solidFill>
                  <a:srgbClr val="FFFF00"/>
                </a:solidFill>
                <a:effectLst>
                  <a:outerShdw blurRad="38100" dist="38100" dir="2700000" algn="tl">
                    <a:srgbClr val="000000">
                      <a:alpha val="43137"/>
                    </a:srgbClr>
                  </a:outerShdw>
                </a:effectLst>
              </a:rPr>
              <a:t>4. Αρχή της ακρίβειας (</a:t>
            </a:r>
            <a:r>
              <a:rPr lang="en-US" sz="2100" b="1" dirty="0" smtClean="0">
                <a:solidFill>
                  <a:srgbClr val="FFFF00"/>
                </a:solidFill>
                <a:effectLst>
                  <a:outerShdw blurRad="38100" dist="38100" dir="2700000" algn="tl">
                    <a:srgbClr val="000000">
                      <a:alpha val="43137"/>
                    </a:srgbClr>
                  </a:outerShdw>
                </a:effectLst>
              </a:rPr>
              <a:t>accuracy)</a:t>
            </a:r>
            <a:r>
              <a:rPr lang="el-GR" sz="2100" b="1" dirty="0" smtClean="0">
                <a:solidFill>
                  <a:srgbClr val="FFFF00"/>
                </a:solidFill>
                <a:effectLst>
                  <a:outerShdw blurRad="38100" dist="38100" dir="2700000" algn="tl">
                    <a:srgbClr val="000000">
                      <a:alpha val="43137"/>
                    </a:srgbClr>
                  </a:outerShdw>
                </a:effectLst>
              </a:rPr>
              <a:t>:</a:t>
            </a:r>
            <a:r>
              <a:rPr lang="el-GR" sz="2100" dirty="0" smtClean="0">
                <a:solidFill>
                  <a:srgbClr val="FFC000"/>
                </a:solidFill>
                <a:effectLst>
                  <a:outerShdw blurRad="38100" dist="38100" dir="2700000" algn="tl">
                    <a:srgbClr val="000000">
                      <a:alpha val="43137"/>
                    </a:srgbClr>
                  </a:outerShdw>
                </a:effectLst>
              </a:rPr>
              <a:t> </a:t>
            </a:r>
            <a:r>
              <a:rPr lang="el-GR" sz="2100" dirty="0" smtClean="0">
                <a:effectLst>
                  <a:outerShdw blurRad="38100" dist="38100" dir="2700000" algn="tl">
                    <a:srgbClr val="000000">
                      <a:alpha val="43137"/>
                    </a:srgbClr>
                  </a:outerShdw>
                </a:effectLst>
              </a:rPr>
              <a:t>Λαμβάνονται μέτρα</a:t>
            </a:r>
          </a:p>
          <a:p>
            <a:pPr marL="457200" indent="-457200" eaLnBrk="1" hangingPunct="1">
              <a:buFontTx/>
              <a:buNone/>
              <a:defRPr/>
            </a:pPr>
            <a:r>
              <a:rPr lang="el-GR" sz="2100" dirty="0" smtClean="0">
                <a:effectLst>
                  <a:outerShdw blurRad="38100" dist="38100" dir="2700000" algn="tl">
                    <a:srgbClr val="000000">
                      <a:alpha val="43137"/>
                    </a:srgbClr>
                  </a:outerShdw>
                </a:effectLst>
              </a:rPr>
              <a:t>που διασφαλίζουν ότι τα προσωπικά δεδομένα είναι ακριβή, </a:t>
            </a:r>
          </a:p>
          <a:p>
            <a:pPr marL="457200" indent="-457200" eaLnBrk="1" hangingPunct="1">
              <a:buFontTx/>
              <a:buNone/>
              <a:defRPr/>
            </a:pPr>
            <a:r>
              <a:rPr lang="el-GR" sz="2100" dirty="0" smtClean="0">
                <a:effectLst>
                  <a:outerShdw blurRad="38100" dist="38100" dir="2700000" algn="tl">
                    <a:srgbClr val="000000">
                      <a:alpha val="43137"/>
                    </a:srgbClr>
                  </a:outerShdw>
                </a:effectLst>
              </a:rPr>
              <a:t>διαγράφονται ή διορθώνονται χωρίς καθυστέρηση</a:t>
            </a:r>
            <a:endParaRPr lang="en-US" sz="2100" dirty="0" smtClean="0">
              <a:effectLst>
                <a:outerShdw blurRad="38100" dist="38100" dir="2700000" algn="tl">
                  <a:srgbClr val="000000">
                    <a:alpha val="43137"/>
                  </a:srgbClr>
                </a:outerShdw>
              </a:effectLst>
            </a:endParaRPr>
          </a:p>
          <a:p>
            <a:pPr lvl="2">
              <a:buFontTx/>
              <a:buNone/>
              <a:defRPr/>
            </a:pPr>
            <a:endParaRPr lang="el-GR" sz="1300" b="1" dirty="0" smtClean="0">
              <a:solidFill>
                <a:srgbClr val="FFC000"/>
              </a:solidFill>
              <a:effectLst>
                <a:outerShdw blurRad="38100" dist="38100" dir="2700000" algn="tl">
                  <a:srgbClr val="000000">
                    <a:alpha val="43137"/>
                  </a:srgbClr>
                </a:outerShdw>
              </a:effectLst>
            </a:endParaRPr>
          </a:p>
          <a:p>
            <a:pPr>
              <a:buFontTx/>
              <a:buNone/>
              <a:defRPr/>
            </a:pPr>
            <a:r>
              <a:rPr lang="el-GR" sz="2100" b="1" dirty="0" smtClean="0">
                <a:solidFill>
                  <a:srgbClr val="FFFF00"/>
                </a:solidFill>
                <a:effectLst>
                  <a:outerShdw blurRad="38100" dist="38100" dir="2700000" algn="tl">
                    <a:srgbClr val="000000">
                      <a:alpha val="43137"/>
                    </a:srgbClr>
                  </a:outerShdw>
                </a:effectLst>
              </a:rPr>
              <a:t>5. Αρχή του περιορισμού της περιόδου αποθήκευσης</a:t>
            </a:r>
          </a:p>
          <a:p>
            <a:pPr>
              <a:buFontTx/>
              <a:buNone/>
              <a:defRPr/>
            </a:pPr>
            <a:r>
              <a:rPr lang="en-US" sz="2100" b="1" dirty="0" smtClean="0">
                <a:solidFill>
                  <a:srgbClr val="FFFF00"/>
                </a:solidFill>
                <a:effectLst>
                  <a:outerShdw blurRad="38100" dist="38100" dir="2700000" algn="tl">
                    <a:srgbClr val="000000">
                      <a:alpha val="43137"/>
                    </a:srgbClr>
                  </a:outerShdw>
                </a:effectLst>
              </a:rPr>
              <a:t>(storage limitation):</a:t>
            </a:r>
            <a:r>
              <a:rPr lang="el-GR" sz="2100" dirty="0" smtClean="0">
                <a:solidFill>
                  <a:srgbClr val="FFFF00"/>
                </a:solidFill>
                <a:effectLst>
                  <a:outerShdw blurRad="38100" dist="38100" dir="2700000" algn="tl">
                    <a:srgbClr val="000000">
                      <a:alpha val="43137"/>
                    </a:srgbClr>
                  </a:outerShdw>
                </a:effectLst>
              </a:rPr>
              <a:t> </a:t>
            </a:r>
          </a:p>
          <a:p>
            <a:pPr>
              <a:buFontTx/>
              <a:buNone/>
              <a:defRPr/>
            </a:pPr>
            <a:r>
              <a:rPr lang="el-GR" sz="2100" dirty="0" smtClean="0">
                <a:effectLst>
                  <a:outerShdw blurRad="38100" dist="38100" dir="2700000" algn="tl">
                    <a:srgbClr val="000000">
                      <a:alpha val="43137"/>
                    </a:srgbClr>
                  </a:outerShdw>
                </a:effectLst>
              </a:rPr>
              <a:t>Τα δεδομένα διατηρούνται σε μορφή που επιτρέπει την ταυτοποίηση</a:t>
            </a:r>
          </a:p>
          <a:p>
            <a:pPr>
              <a:buFontTx/>
              <a:buNone/>
              <a:defRPr/>
            </a:pPr>
            <a:r>
              <a:rPr lang="el-GR" sz="2100" dirty="0" smtClean="0">
                <a:effectLst>
                  <a:outerShdw blurRad="38100" dist="38100" dir="2700000" algn="tl">
                    <a:srgbClr val="000000">
                      <a:alpha val="43137"/>
                    </a:srgbClr>
                  </a:outerShdw>
                </a:effectLst>
              </a:rPr>
              <a:t>των ατόμων μόνο για το διάστημα που απαιτείται για την</a:t>
            </a:r>
          </a:p>
          <a:p>
            <a:pPr>
              <a:buFontTx/>
              <a:buNone/>
              <a:defRPr/>
            </a:pPr>
            <a:r>
              <a:rPr lang="el-GR" sz="2100" dirty="0" smtClean="0">
                <a:effectLst>
                  <a:outerShdw blurRad="38100" dist="38100" dir="2700000" algn="tl">
                    <a:srgbClr val="000000">
                      <a:alpha val="43137"/>
                    </a:srgbClr>
                  </a:outerShdw>
                </a:effectLst>
              </a:rPr>
              <a:t>πραγματοποίηση του σκοπού. </a:t>
            </a:r>
            <a:r>
              <a:rPr lang="el-GR" sz="2100" u="sng" dirty="0" smtClean="0">
                <a:effectLst>
                  <a:outerShdw blurRad="38100" dist="38100" dir="2700000" algn="tl">
                    <a:srgbClr val="000000">
                      <a:alpha val="43137"/>
                    </a:srgbClr>
                  </a:outerShdw>
                </a:effectLst>
              </a:rPr>
              <a:t>Για μεγαλύτερα χρονικά διαστήματα:</a:t>
            </a:r>
          </a:p>
          <a:p>
            <a:pPr>
              <a:buFontTx/>
              <a:buNone/>
              <a:defRPr/>
            </a:pPr>
            <a:r>
              <a:rPr lang="el-GR" sz="2100" dirty="0" smtClean="0">
                <a:effectLst>
                  <a:outerShdw blurRad="38100" dist="38100" dir="2700000" algn="tl">
                    <a:srgbClr val="000000">
                      <a:alpha val="43137"/>
                    </a:srgbClr>
                  </a:outerShdw>
                </a:effectLst>
              </a:rPr>
              <a:t>για σκοπούς αρχειοθέτησης προς το δημόσιο συμφέρον, για σκοπούς</a:t>
            </a:r>
          </a:p>
          <a:p>
            <a:pPr>
              <a:buFontTx/>
              <a:buNone/>
              <a:defRPr/>
            </a:pPr>
            <a:r>
              <a:rPr lang="el-GR" sz="2100" dirty="0" smtClean="0">
                <a:effectLst>
                  <a:outerShdw blurRad="38100" dist="38100" dir="2700000" algn="tl">
                    <a:srgbClr val="000000">
                      <a:alpha val="43137"/>
                    </a:srgbClr>
                  </a:outerShdw>
                </a:effectLst>
              </a:rPr>
              <a:t>επιστημονικής ή ιστορικής έρευνας ή για στατιστικούς σκοπούς, με τη</a:t>
            </a:r>
          </a:p>
          <a:p>
            <a:pPr>
              <a:buFontTx/>
              <a:buNone/>
              <a:defRPr/>
            </a:pPr>
            <a:r>
              <a:rPr lang="el-GR" sz="2100" dirty="0" smtClean="0">
                <a:effectLst>
                  <a:outerShdw blurRad="38100" dist="38100" dir="2700000" algn="tl">
                    <a:srgbClr val="000000">
                      <a:alpha val="43137"/>
                    </a:srgbClr>
                  </a:outerShdw>
                </a:effectLst>
              </a:rPr>
              <a:t>λήψη κατάλληλων μέτρων</a:t>
            </a:r>
          </a:p>
          <a:p>
            <a:pPr lvl="2">
              <a:buFontTx/>
              <a:buNone/>
              <a:defRPr/>
            </a:pPr>
            <a:endParaRPr lang="el-GR" sz="1300" b="1" dirty="0" smtClean="0">
              <a:solidFill>
                <a:srgbClr val="FFFF00"/>
              </a:solidFill>
              <a:effectLst>
                <a:outerShdw blurRad="38100" dist="38100" dir="2700000" algn="tl">
                  <a:srgbClr val="000000">
                    <a:alpha val="43137"/>
                  </a:srgbClr>
                </a:outerShdw>
              </a:effectLst>
            </a:endParaRPr>
          </a:p>
          <a:p>
            <a:pPr>
              <a:buFontTx/>
              <a:buNone/>
              <a:defRPr/>
            </a:pPr>
            <a:r>
              <a:rPr lang="el-GR" sz="2100" b="1" dirty="0" smtClean="0">
                <a:solidFill>
                  <a:srgbClr val="FFFF00"/>
                </a:solidFill>
                <a:effectLst>
                  <a:outerShdw blurRad="38100" dist="38100" dir="2700000" algn="tl">
                    <a:srgbClr val="000000">
                      <a:alpha val="43137"/>
                    </a:srgbClr>
                  </a:outerShdw>
                </a:effectLst>
              </a:rPr>
              <a:t>6. Αρχή της ακεραιότητας και εμπιστευτικότητας</a:t>
            </a:r>
            <a:r>
              <a:rPr lang="el-GR" sz="2100" dirty="0" smtClean="0">
                <a:solidFill>
                  <a:srgbClr val="FFFF00"/>
                </a:solidFill>
                <a:effectLst>
                  <a:outerShdw blurRad="38100" dist="38100" dir="2700000" algn="tl">
                    <a:srgbClr val="000000">
                      <a:alpha val="43137"/>
                    </a:srgbClr>
                  </a:outerShdw>
                </a:effectLst>
              </a:rPr>
              <a:t>: </a:t>
            </a:r>
          </a:p>
          <a:p>
            <a:pPr>
              <a:buFontTx/>
              <a:buNone/>
              <a:defRPr/>
            </a:pPr>
            <a:r>
              <a:rPr lang="en-US" sz="2100" b="1" dirty="0" smtClean="0">
                <a:solidFill>
                  <a:srgbClr val="FFFF00"/>
                </a:solidFill>
                <a:effectLst>
                  <a:outerShdw blurRad="38100" dist="38100" dir="2700000" algn="tl">
                    <a:srgbClr val="000000">
                      <a:alpha val="43137"/>
                    </a:srgbClr>
                  </a:outerShdw>
                </a:effectLst>
              </a:rPr>
              <a:t>(integrity and confidentiality</a:t>
            </a:r>
            <a:r>
              <a:rPr lang="el-GR" sz="2100" b="1" dirty="0" smtClean="0">
                <a:solidFill>
                  <a:srgbClr val="FFFF00"/>
                </a:solidFill>
                <a:effectLst>
                  <a:outerShdw blurRad="38100" dist="38100" dir="2700000" algn="tl">
                    <a:srgbClr val="000000">
                      <a:alpha val="43137"/>
                    </a:srgbClr>
                  </a:outerShdw>
                </a:effectLst>
              </a:rPr>
              <a:t>)</a:t>
            </a:r>
            <a:r>
              <a:rPr lang="en-US" sz="2100" b="1" dirty="0" smtClean="0">
                <a:solidFill>
                  <a:srgbClr val="FFFF00"/>
                </a:solidFill>
                <a:effectLst>
                  <a:outerShdw blurRad="38100" dist="38100" dir="2700000" algn="tl">
                    <a:srgbClr val="000000">
                      <a:alpha val="43137"/>
                    </a:srgbClr>
                  </a:outerShdw>
                </a:effectLst>
              </a:rPr>
              <a:t>:</a:t>
            </a:r>
            <a:endParaRPr lang="el-GR" sz="2100" b="1" dirty="0" smtClean="0">
              <a:solidFill>
                <a:srgbClr val="FFFF00"/>
              </a:solidFill>
              <a:effectLst>
                <a:outerShdw blurRad="38100" dist="38100" dir="2700000" algn="tl">
                  <a:srgbClr val="000000">
                    <a:alpha val="43137"/>
                  </a:srgbClr>
                </a:outerShdw>
              </a:effectLst>
            </a:endParaRPr>
          </a:p>
          <a:p>
            <a:pPr>
              <a:buFontTx/>
              <a:buNone/>
              <a:defRPr/>
            </a:pPr>
            <a:r>
              <a:rPr lang="el-GR" sz="2100" dirty="0" smtClean="0">
                <a:effectLst>
                  <a:outerShdw blurRad="38100" dist="38100" dir="2700000" algn="tl">
                    <a:srgbClr val="000000">
                      <a:alpha val="43137"/>
                    </a:srgbClr>
                  </a:outerShdw>
                </a:effectLst>
              </a:rPr>
              <a:t>Τα προσωπικά δεδομένα υποβάλλονται σε επεξεργασία κατά</a:t>
            </a:r>
          </a:p>
          <a:p>
            <a:pPr>
              <a:buFontTx/>
              <a:buNone/>
              <a:defRPr/>
            </a:pPr>
            <a:r>
              <a:rPr lang="el-GR" sz="2100" dirty="0" smtClean="0">
                <a:effectLst>
                  <a:outerShdw blurRad="38100" dist="38100" dir="2700000" algn="tl">
                    <a:srgbClr val="000000">
                      <a:alpha val="43137"/>
                    </a:srgbClr>
                  </a:outerShdw>
                </a:effectLst>
              </a:rPr>
              <a:t>τρόπο που εγγυάται την ασφάλεια τους</a:t>
            </a:r>
          </a:p>
          <a:p>
            <a:pPr eaLnBrk="1" hangingPunct="1">
              <a:buFontTx/>
              <a:buNone/>
              <a:defRPr/>
            </a:pPr>
            <a:endParaRPr lang="el-GR" sz="2000" dirty="0" smtClean="0">
              <a:effectLst>
                <a:outerShdw blurRad="38100" dist="38100" dir="2700000" algn="tl">
                  <a:srgbClr val="000000">
                    <a:alpha val="43137"/>
                  </a:srgbClr>
                </a:outerShdw>
              </a:effectLst>
            </a:endParaRPr>
          </a:p>
          <a:p>
            <a:pPr>
              <a:defRPr/>
            </a:pPr>
            <a:endParaRPr lang="el-GR" sz="2000" dirty="0" smtClean="0"/>
          </a:p>
          <a:p>
            <a:pPr eaLnBrk="1" hangingPunct="1">
              <a:buFontTx/>
              <a:buNone/>
              <a:defRPr/>
            </a:pPr>
            <a:endParaRPr lang="en-US" sz="2000" dirty="0" smtClean="0"/>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p>
            <a:pPr>
              <a:defRPr/>
            </a:pPr>
            <a:fld id="{DE552539-C176-4FF4-8C99-9EAE7B718892}" type="slidenum">
              <a:rPr lang="el-GR"/>
              <a:pPr>
                <a:defRPr/>
              </a:pPr>
              <a:t>24</a:t>
            </a:fld>
            <a:endParaRPr lang="el-GR"/>
          </a:p>
        </p:txBody>
      </p:sp>
      <p:sp>
        <p:nvSpPr>
          <p:cNvPr id="6147" name="Rectangle 3"/>
          <p:cNvSpPr>
            <a:spLocks noGrp="1" noChangeArrowheads="1"/>
          </p:cNvSpPr>
          <p:nvPr>
            <p:ph type="body" idx="1"/>
          </p:nvPr>
        </p:nvSpPr>
        <p:spPr>
          <a:xfrm>
            <a:off x="611189" y="188913"/>
            <a:ext cx="7849244" cy="6264275"/>
          </a:xfrm>
          <a:effectLst>
            <a:outerShdw dist="35921" dir="2700000" algn="ctr" rotWithShape="0">
              <a:schemeClr val="bg2"/>
            </a:outerShdw>
          </a:effectLst>
        </p:spPr>
        <p:txBody>
          <a:bodyPr/>
          <a:lstStyle/>
          <a:p>
            <a:pPr eaLnBrk="1" hangingPunct="1">
              <a:buFontTx/>
              <a:buNone/>
              <a:defRPr/>
            </a:pPr>
            <a:r>
              <a:rPr lang="el-GR" sz="1000" dirty="0" smtClean="0"/>
              <a:t>    </a:t>
            </a:r>
          </a:p>
          <a:p>
            <a:pPr eaLnBrk="1" hangingPunct="1">
              <a:buFontTx/>
              <a:buNone/>
              <a:defRPr/>
            </a:pPr>
            <a:r>
              <a:rPr lang="el-GR" sz="2400" b="1" dirty="0" smtClean="0">
                <a:solidFill>
                  <a:srgbClr val="FFC000"/>
                </a:solidFill>
                <a:latin typeface="+mj-lt"/>
                <a:ea typeface="+mj-ea"/>
                <a:cs typeface="+mj-cs"/>
              </a:rPr>
              <a:t>Πότε είναι νόμιμη η επεξεργασία  απλών</a:t>
            </a:r>
          </a:p>
          <a:p>
            <a:pPr eaLnBrk="1" hangingPunct="1">
              <a:buFontTx/>
              <a:buNone/>
              <a:defRPr/>
            </a:pPr>
            <a:r>
              <a:rPr lang="el-GR" sz="2400" b="1" dirty="0" smtClean="0">
                <a:solidFill>
                  <a:srgbClr val="FFC000"/>
                </a:solidFill>
                <a:latin typeface="+mj-lt"/>
                <a:ea typeface="+mj-ea"/>
                <a:cs typeface="+mj-cs"/>
              </a:rPr>
              <a:t>προσωπικών δεδομένων (άρθρο 6 – </a:t>
            </a:r>
            <a:r>
              <a:rPr lang="el-GR" sz="2400" b="1" dirty="0" err="1" smtClean="0">
                <a:solidFill>
                  <a:srgbClr val="FFC000"/>
                </a:solidFill>
                <a:latin typeface="+mj-lt"/>
                <a:ea typeface="+mj-ea"/>
                <a:cs typeface="+mj-cs"/>
              </a:rPr>
              <a:t>Πρ</a:t>
            </a:r>
            <a:r>
              <a:rPr lang="el-GR" sz="2400" b="1" dirty="0" smtClean="0">
                <a:solidFill>
                  <a:srgbClr val="FFC000"/>
                </a:solidFill>
                <a:latin typeface="+mj-lt"/>
                <a:ea typeface="+mj-ea"/>
                <a:cs typeface="+mj-cs"/>
              </a:rPr>
              <a:t>. 40-50)</a:t>
            </a:r>
          </a:p>
          <a:p>
            <a:pPr marL="457200" indent="-457200">
              <a:buFontTx/>
              <a:buNone/>
              <a:defRPr/>
            </a:pPr>
            <a:endParaRPr lang="el-GR" sz="2000" b="1" dirty="0" smtClean="0">
              <a:solidFill>
                <a:srgbClr val="FFFF00"/>
              </a:solidFill>
              <a:effectLst/>
            </a:endParaRPr>
          </a:p>
          <a:p>
            <a:pPr marL="457200" indent="-457200">
              <a:defRPr/>
            </a:pPr>
            <a:r>
              <a:rPr lang="el-GR" sz="2400" dirty="0" smtClean="0"/>
              <a:t>Έχει δοθεί η συναίνεση του ατόμου</a:t>
            </a:r>
          </a:p>
          <a:p>
            <a:pPr marL="457200" indent="-457200">
              <a:defRPr/>
            </a:pPr>
            <a:r>
              <a:rPr lang="el-GR" sz="2400" dirty="0" smtClean="0"/>
              <a:t>Για εκτέλεση σύμβασης</a:t>
            </a:r>
          </a:p>
          <a:p>
            <a:pPr marL="457200" indent="-457200">
              <a:defRPr/>
            </a:pPr>
            <a:r>
              <a:rPr lang="el-GR" sz="2400" dirty="0" smtClean="0"/>
              <a:t>Για έννομη υποχρέωση του οργανισμού</a:t>
            </a:r>
          </a:p>
          <a:p>
            <a:pPr marL="457200" indent="-457200">
              <a:defRPr/>
            </a:pPr>
            <a:r>
              <a:rPr lang="el-GR" sz="2400" dirty="0" smtClean="0"/>
              <a:t>Για διαφύλαξη ζωτικού συμφέροντος του ατόμου (ανθρωπιστικοί σκοποί π.χ. επιδημίες, ανταπόκριση σε καταστροφές)</a:t>
            </a:r>
          </a:p>
          <a:p>
            <a:pPr marL="457200" indent="-457200">
              <a:defRPr/>
            </a:pPr>
            <a:r>
              <a:rPr lang="el-GR" sz="2400" dirty="0" smtClean="0"/>
              <a:t>Για δημόσιο συμφέρον ή άσκηση δημόσιας εξουσίας</a:t>
            </a:r>
          </a:p>
          <a:p>
            <a:pPr marL="457200" indent="-457200">
              <a:defRPr/>
            </a:pPr>
            <a:r>
              <a:rPr lang="el-GR" sz="2400" dirty="0" smtClean="0"/>
              <a:t>Για το έννομο συμφέρον του οργανισμού ή του τρίτου</a:t>
            </a:r>
          </a:p>
          <a:p>
            <a:pPr marL="457200" indent="-457200">
              <a:buFontTx/>
              <a:buNone/>
              <a:defRPr/>
            </a:pPr>
            <a:endParaRPr lang="el-GR" sz="2400" dirty="0" smtClean="0"/>
          </a:p>
          <a:p>
            <a:pPr marL="457200" indent="-457200">
              <a:buFontTx/>
              <a:buNone/>
              <a:defRPr/>
            </a:pPr>
            <a:endParaRPr lang="el-GR" sz="800" dirty="0" smtClean="0"/>
          </a:p>
          <a:p>
            <a:pPr marL="457200" indent="-457200">
              <a:buFontTx/>
              <a:buNone/>
              <a:defRPr/>
            </a:pPr>
            <a:r>
              <a:rPr lang="el-GR" sz="2000" dirty="0" smtClean="0">
                <a:effectLst>
                  <a:outerShdw blurRad="38100" dist="38100" dir="2700000" algn="tl">
                    <a:srgbClr val="000000">
                      <a:alpha val="43137"/>
                    </a:srgbClr>
                  </a:outerShdw>
                </a:effectLst>
              </a:rPr>
              <a:t>      </a:t>
            </a:r>
          </a:p>
          <a:p>
            <a:pPr marL="457200" indent="-457200">
              <a:buFontTx/>
              <a:buNone/>
              <a:defRPr/>
            </a:pPr>
            <a:endParaRPr lang="el-GR" sz="2000" dirty="0" smtClean="0">
              <a:effectLst/>
            </a:endParaRPr>
          </a:p>
          <a:p>
            <a:pPr eaLnBrk="1" hangingPunct="1">
              <a:buFontTx/>
              <a:buNone/>
              <a:defRPr/>
            </a:pPr>
            <a:endParaRPr lang="en-US" sz="2000" dirty="0" smtClean="0">
              <a:effectLst/>
            </a:endParaRPr>
          </a:p>
          <a:p>
            <a:pPr eaLnBrk="1" hangingPunct="1">
              <a:buFontTx/>
              <a:buNone/>
              <a:defRPr/>
            </a:pPr>
            <a:endParaRPr lang="el-GR" sz="20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92100"/>
            <a:ext cx="8362950" cy="615950"/>
          </a:xfrm>
        </p:spPr>
        <p:txBody>
          <a:bodyPr/>
          <a:lstStyle/>
          <a:p>
            <a:pPr>
              <a:defRPr/>
            </a:pPr>
            <a:r>
              <a:rPr lang="el-GR" sz="3200" dirty="0" smtClean="0"/>
              <a:t/>
            </a:r>
            <a:br>
              <a:rPr lang="el-GR" sz="3200" dirty="0" smtClean="0"/>
            </a:br>
            <a:r>
              <a:rPr lang="el-GR" sz="3200" dirty="0" smtClean="0"/>
              <a:t/>
            </a:r>
            <a:br>
              <a:rPr lang="el-GR" sz="3200" dirty="0" smtClean="0"/>
            </a:br>
            <a:r>
              <a:rPr lang="el-GR" sz="3200" dirty="0" smtClean="0"/>
              <a:t> </a:t>
            </a:r>
            <a:r>
              <a:rPr lang="el-GR" sz="2200" b="1" dirty="0" smtClean="0">
                <a:solidFill>
                  <a:srgbClr val="FFC000"/>
                </a:solidFill>
              </a:rPr>
              <a:t>Πότε είναι νόμιμη η επεξεργασία ειδικών κατηγοριών  </a:t>
            </a:r>
            <a:br>
              <a:rPr lang="el-GR" sz="2200" b="1" dirty="0" smtClean="0">
                <a:solidFill>
                  <a:srgbClr val="FFC000"/>
                </a:solidFill>
              </a:rPr>
            </a:br>
            <a:r>
              <a:rPr lang="el-GR" sz="2200" b="1" dirty="0" smtClean="0">
                <a:solidFill>
                  <a:srgbClr val="FFC000"/>
                </a:solidFill>
              </a:rPr>
              <a:t>  προσωπικών δεδομένων (Άρθρο 9) </a:t>
            </a:r>
            <a:r>
              <a:rPr lang="el-GR" sz="2000" b="1" dirty="0" smtClean="0"/>
              <a:t/>
            </a:r>
            <a:br>
              <a:rPr lang="el-GR" sz="20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539552" y="908050"/>
            <a:ext cx="8280598" cy="5545138"/>
          </a:xfrm>
        </p:spPr>
        <p:txBody>
          <a:bodyPr/>
          <a:lstStyle/>
          <a:p>
            <a:pPr lvl="3">
              <a:buFont typeface="Wingdings" pitchFamily="2" charset="2"/>
              <a:buChar char="Ø"/>
              <a:defRPr/>
            </a:pPr>
            <a:endParaRPr lang="el-GR" sz="800" dirty="0" smtClean="0"/>
          </a:p>
          <a:p>
            <a:pPr>
              <a:buFontTx/>
              <a:buNone/>
              <a:defRPr/>
            </a:pPr>
            <a:r>
              <a:rPr lang="el-GR" sz="2000" u="sng" dirty="0" smtClean="0"/>
              <a:t>Κατά κανόνα απαγορεύεται </a:t>
            </a:r>
            <a:r>
              <a:rPr lang="el-GR" sz="2000" dirty="0" smtClean="0"/>
              <a:t>η επεξεργασία τους</a:t>
            </a:r>
            <a:endParaRPr lang="en-US" sz="2000" dirty="0" smtClean="0"/>
          </a:p>
          <a:p>
            <a:pPr lvl="2">
              <a:buFont typeface="Wingdings" pitchFamily="2" charset="2"/>
              <a:buChar char="Ø"/>
              <a:defRPr/>
            </a:pPr>
            <a:endParaRPr lang="el-GR" sz="1200" dirty="0" smtClean="0"/>
          </a:p>
          <a:p>
            <a:pPr>
              <a:buFont typeface="Wingdings" pitchFamily="2" charset="2"/>
              <a:buChar char="Ø"/>
              <a:defRPr/>
            </a:pPr>
            <a:r>
              <a:rPr lang="el-GR" sz="2000" u="sng" dirty="0" smtClean="0"/>
              <a:t>Επιτρέπεται όταν:</a:t>
            </a:r>
          </a:p>
          <a:p>
            <a:pPr>
              <a:buFontTx/>
              <a:buNone/>
              <a:defRPr/>
            </a:pPr>
            <a:r>
              <a:rPr lang="el-GR" sz="2000" dirty="0" smtClean="0"/>
              <a:t>(α) υπάρχει συγκατάθεση</a:t>
            </a:r>
          </a:p>
          <a:p>
            <a:pPr lvl="2">
              <a:buFontTx/>
              <a:buNone/>
              <a:defRPr/>
            </a:pPr>
            <a:endParaRPr lang="el-GR" sz="1200" dirty="0" smtClean="0"/>
          </a:p>
          <a:p>
            <a:pPr>
              <a:buFontTx/>
              <a:buNone/>
              <a:defRPr/>
            </a:pPr>
            <a:r>
              <a:rPr lang="el-GR" sz="2000" dirty="0" smtClean="0"/>
              <a:t>(β) στον τομέα του εργατικού δικαίου (και του δικαίου κοινωνικής ασφάλισης και κοινωνικής προστασίας – </a:t>
            </a:r>
            <a:r>
              <a:rPr lang="el-GR" sz="2000" i="1" dirty="0" smtClean="0">
                <a:solidFill>
                  <a:srgbClr val="FFFF00"/>
                </a:solidFill>
              </a:rPr>
              <a:t>νέα πρόνοια</a:t>
            </a:r>
            <a:r>
              <a:rPr lang="el-GR" sz="2000" dirty="0" smtClean="0"/>
              <a:t>)</a:t>
            </a:r>
          </a:p>
          <a:p>
            <a:pPr lvl="2">
              <a:buFontTx/>
              <a:buNone/>
              <a:defRPr/>
            </a:pPr>
            <a:endParaRPr lang="el-GR" sz="1200" dirty="0" smtClean="0"/>
          </a:p>
          <a:p>
            <a:pPr>
              <a:buFontTx/>
              <a:buNone/>
              <a:defRPr/>
            </a:pPr>
            <a:r>
              <a:rPr lang="el-GR" sz="2000" dirty="0" smtClean="0"/>
              <a:t>(γ) για ζωτικό συμφέρον (ανθρωπιστικοί σκοποί π.χ. επιδημίες, ανταπόκριση σε καταστροφές)</a:t>
            </a:r>
          </a:p>
          <a:p>
            <a:pPr lvl="2">
              <a:buFontTx/>
              <a:buNone/>
              <a:defRPr/>
            </a:pPr>
            <a:endParaRPr lang="el-GR" sz="1200" dirty="0" smtClean="0"/>
          </a:p>
          <a:p>
            <a:pPr>
              <a:buFontTx/>
              <a:buNone/>
              <a:defRPr/>
            </a:pPr>
            <a:r>
              <a:rPr lang="el-GR" sz="2000" dirty="0" smtClean="0"/>
              <a:t>(δ) για δραστηριότητες ιδρύματος, οργάνωσης ή άλλου μη κερδοσκοπικού φορέα με πολιτικό, φιλοσοφικό, θρησκευτικό ή συνδικαλιστικό στόχο – αφορά τα μέλη ή </a:t>
            </a:r>
            <a:r>
              <a:rPr lang="el-GR" sz="2000" i="1" dirty="0" smtClean="0"/>
              <a:t>(τα πρώην μέλη του - </a:t>
            </a:r>
            <a:r>
              <a:rPr lang="el-GR" sz="2000" i="1" dirty="0" smtClean="0">
                <a:solidFill>
                  <a:srgbClr val="FFFF00"/>
                </a:solidFill>
              </a:rPr>
              <a:t>νέα πρόνοια</a:t>
            </a:r>
            <a:r>
              <a:rPr lang="el-GR" sz="2000" i="1" dirty="0" smtClean="0"/>
              <a:t>) </a:t>
            </a:r>
            <a:r>
              <a:rPr lang="el-GR" sz="2000" dirty="0" smtClean="0"/>
              <a:t>ή πρόσωπα που έχουν τακτική επικοινωνία μαζί του και τα δεδομένα δεν κοινοποιούνται σε τρίτους </a:t>
            </a:r>
          </a:p>
          <a:p>
            <a:pPr lvl="1">
              <a:buFontTx/>
              <a:buNone/>
              <a:defRPr/>
            </a:pPr>
            <a:endParaRPr lang="el-GR" sz="1000" dirty="0" smtClean="0"/>
          </a:p>
          <a:p>
            <a:pPr>
              <a:buFontTx/>
              <a:buNone/>
              <a:defRPr/>
            </a:pPr>
            <a:endParaRPr lang="el-GR" sz="2000" dirty="0" smtClean="0"/>
          </a:p>
          <a:p>
            <a:pPr lvl="2">
              <a:buFontTx/>
              <a:buNone/>
              <a:defRPr/>
            </a:pPr>
            <a:endParaRPr lang="el-GR" sz="18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DE1AF66-7AB3-41F5-BEF8-C165C625BEDB}" type="slidenum">
              <a:rPr lang="el-GR" altLang="en-US" sz="1400" smtClean="0">
                <a:latin typeface="Arial" charset="0"/>
              </a:rPr>
              <a:pPr>
                <a:spcBef>
                  <a:spcPct val="0"/>
                </a:spcBef>
                <a:buClrTx/>
                <a:buSzTx/>
                <a:buFontTx/>
                <a:buNone/>
                <a:defRPr/>
              </a:pPr>
              <a:t>25</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850" y="188913"/>
            <a:ext cx="8640763" cy="5686425"/>
          </a:xfrm>
        </p:spPr>
        <p:txBody>
          <a:bodyPr/>
          <a:lstStyle/>
          <a:p>
            <a:pPr lvl="4">
              <a:buFontTx/>
              <a:buNone/>
              <a:defRPr/>
            </a:pPr>
            <a:endParaRPr lang="el-GR" sz="1000" dirty="0" smtClean="0"/>
          </a:p>
          <a:p>
            <a:pPr>
              <a:buFontTx/>
              <a:buNone/>
              <a:defRPr/>
            </a:pPr>
            <a:r>
              <a:rPr lang="el-GR" sz="1800" dirty="0" smtClean="0"/>
              <a:t>(</a:t>
            </a:r>
            <a:r>
              <a:rPr lang="el-GR" sz="2000" dirty="0" smtClean="0"/>
              <a:t>ε) για δεδομένα που έχουν δημοσιοποιηθεί από το άτομο</a:t>
            </a:r>
          </a:p>
          <a:p>
            <a:pPr lvl="2">
              <a:buFontTx/>
              <a:buNone/>
              <a:defRPr/>
            </a:pPr>
            <a:endParaRPr lang="el-GR" sz="400" dirty="0" smtClean="0"/>
          </a:p>
          <a:p>
            <a:pPr>
              <a:buFontTx/>
              <a:buNone/>
              <a:defRPr/>
            </a:pPr>
            <a:r>
              <a:rPr lang="el-GR" sz="2000" dirty="0" smtClean="0"/>
              <a:t>(στ) για θεμελίωση, άσκηση ή υποστήριξη νομικών αξιώσεων</a:t>
            </a:r>
          </a:p>
          <a:p>
            <a:pPr lvl="3">
              <a:buFontTx/>
              <a:buNone/>
              <a:defRPr/>
            </a:pPr>
            <a:endParaRPr lang="el-GR" sz="800" dirty="0" smtClean="0"/>
          </a:p>
          <a:p>
            <a:pPr>
              <a:buFontTx/>
              <a:buNone/>
              <a:defRPr/>
            </a:pPr>
            <a:r>
              <a:rPr lang="el-GR" sz="2000" dirty="0" smtClean="0"/>
              <a:t>(ζ) για λόγους ουσιαστικού δημόσιου συμφέροντος</a:t>
            </a:r>
          </a:p>
          <a:p>
            <a:pPr lvl="3">
              <a:buFontTx/>
              <a:buNone/>
              <a:defRPr/>
            </a:pPr>
            <a:endParaRPr lang="el-GR" sz="800" dirty="0" smtClean="0">
              <a:solidFill>
                <a:srgbClr val="FF0000"/>
              </a:solidFill>
            </a:endParaRPr>
          </a:p>
          <a:p>
            <a:pPr>
              <a:buFontTx/>
              <a:buNone/>
              <a:defRPr/>
            </a:pPr>
            <a:r>
              <a:rPr lang="el-GR" sz="2000" dirty="0" smtClean="0"/>
              <a:t>(η) για προληπτική ή επαγγελματική ιατρική, εκτίμηση ικανότητας εργασίας, ιατρική διάγνωση, υγειονομική ή κοινωνική περίθαλψη ή θεραπεία ή διαχείριση υγειονομικών και κοινωνικών συστημάτων δυνάμει νόμου (π.χ. πιλότοι ή μάγειροι) ή σύμβασης με επαγγελματία στον τομέα της υγείας που τηρεί το επαγγελματικό απόρρητο</a:t>
            </a:r>
          </a:p>
          <a:p>
            <a:pPr lvl="3">
              <a:buFontTx/>
              <a:buNone/>
              <a:defRPr/>
            </a:pPr>
            <a:endParaRPr lang="el-GR" sz="800" u="sng" dirty="0" smtClean="0"/>
          </a:p>
          <a:p>
            <a:pPr>
              <a:buFontTx/>
              <a:buNone/>
              <a:defRPr/>
            </a:pPr>
            <a:r>
              <a:rPr lang="el-GR" sz="2000" dirty="0" smtClean="0"/>
              <a:t>(θ) για λόγους δημόσιου συμφέροντος: π.χ. δημόσια υγείας, διασφάλιση υψηλών προτύπων ποιότητας και ασφάλειας της υγειονομικής περίθαλψης και των φαρμάκων</a:t>
            </a:r>
          </a:p>
          <a:p>
            <a:pPr lvl="3">
              <a:buFontTx/>
              <a:buNone/>
              <a:defRPr/>
            </a:pPr>
            <a:endParaRPr lang="el-GR" sz="800" dirty="0" smtClean="0"/>
          </a:p>
          <a:p>
            <a:pPr>
              <a:buFontTx/>
              <a:buNone/>
              <a:defRPr/>
            </a:pPr>
            <a:r>
              <a:rPr lang="el-GR" sz="2000" dirty="0" smtClean="0"/>
              <a:t>(ι) για σκοπούς αρχειοθέτησης προς το δημόσιο συμφέρον</a:t>
            </a:r>
            <a:r>
              <a:rPr lang="en-US" sz="2000" dirty="0" smtClean="0"/>
              <a:t> </a:t>
            </a:r>
            <a:r>
              <a:rPr lang="en-US" sz="2000" b="1" i="1" dirty="0" smtClean="0">
                <a:solidFill>
                  <a:srgbClr val="FFFF00"/>
                </a:solidFill>
              </a:rPr>
              <a:t>(</a:t>
            </a:r>
            <a:r>
              <a:rPr lang="el-GR" sz="2000" b="1" i="1" dirty="0" smtClean="0">
                <a:solidFill>
                  <a:srgbClr val="FFFF00"/>
                </a:solidFill>
              </a:rPr>
              <a:t>νέα πρόνοια), </a:t>
            </a:r>
            <a:r>
              <a:rPr lang="el-GR" sz="2000" dirty="0" smtClean="0"/>
              <a:t>για σκοπούς επιστημονικής ή ιστορικής έρευνας ή για στατιστικούς σκοπούς</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D8D9389-2B6C-4A20-8E82-D50CBC75585A}" type="slidenum">
              <a:rPr lang="el-GR" altLang="en-US" sz="1400" smtClean="0">
                <a:latin typeface="Arial" charset="0"/>
              </a:rPr>
              <a:pPr>
                <a:spcBef>
                  <a:spcPct val="0"/>
                </a:spcBef>
                <a:buClrTx/>
                <a:buSzTx/>
                <a:buFontTx/>
                <a:buNone/>
                <a:defRPr/>
              </a:pPr>
              <a:t>26</a:t>
            </a:fld>
            <a:endParaRPr lang="el-GR" altLang="en-US" sz="1400" dirty="0" smtClean="0">
              <a:latin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548680"/>
            <a:ext cx="8569325" cy="792758"/>
          </a:xfrm>
        </p:spPr>
        <p:txBody>
          <a:bodyPr/>
          <a:lstStyle/>
          <a:p>
            <a:pPr>
              <a:defRPr/>
            </a:pPr>
            <a:r>
              <a:rPr lang="el-GR" sz="2200" b="1" dirty="0" smtClean="0">
                <a:solidFill>
                  <a:srgbClr val="FFC000"/>
                </a:solidFill>
              </a:rPr>
              <a:t> </a:t>
            </a:r>
            <a:r>
              <a:rPr lang="el-GR" sz="2100" b="1" dirty="0" smtClean="0">
                <a:solidFill>
                  <a:srgbClr val="FFC000"/>
                </a:solidFill>
              </a:rPr>
              <a:t>Πότε είναι νόμιμη η επεξεργασία προσωπικών δεδομένων  </a:t>
            </a:r>
            <a:br>
              <a:rPr lang="el-GR" sz="2100" b="1" dirty="0" smtClean="0">
                <a:solidFill>
                  <a:srgbClr val="FFC000"/>
                </a:solidFill>
              </a:rPr>
            </a:br>
            <a:r>
              <a:rPr lang="el-GR" sz="2100" b="1" dirty="0" smtClean="0">
                <a:solidFill>
                  <a:srgbClr val="FFC000"/>
                </a:solidFill>
              </a:rPr>
              <a:t> που αφορούν ποινικές καταδίκες και αδικήματα (Άρθρο 10)</a:t>
            </a: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1196975"/>
            <a:ext cx="8424862" cy="4822825"/>
          </a:xfrm>
        </p:spPr>
        <p:txBody>
          <a:bodyPr/>
          <a:lstStyle/>
          <a:p>
            <a:pPr>
              <a:defRPr/>
            </a:pPr>
            <a:r>
              <a:rPr lang="el-GR" sz="2200" dirty="0" smtClean="0"/>
              <a:t>Για επαγγέλματα που επιβάλλει ο νόμος π.χ. για αποφυγή εργοδότησης ατόμων σε σχολεία που καταδικάστηκαν για αδικήματα σεξουαλικής φύσης  / ατόμων που καταδικάστηκαν για ξέπλυμα βρώμικου χρήματος σε τράπεζα</a:t>
            </a:r>
          </a:p>
          <a:p>
            <a:pPr>
              <a:defRPr/>
            </a:pPr>
            <a:r>
              <a:rPr lang="el-GR" sz="2200" dirty="0" smtClean="0"/>
              <a:t>Ο εργοδότης μπορεί να ζητήσει από τον υπάλληλο Πιστοποιητικό Λευκού Ποινικού Μητρώου ακόμα και όταν δεν προβλέπεται από νόμο, </a:t>
            </a:r>
            <a:r>
              <a:rPr lang="el-GR" sz="2200" u="sng" dirty="0" smtClean="0"/>
              <a:t>δεδομένου ότι έχει συνάφεια με το σκοπό που επιδιώκει</a:t>
            </a:r>
          </a:p>
          <a:p>
            <a:pPr>
              <a:defRPr/>
            </a:pPr>
            <a:r>
              <a:rPr lang="el-GR" sz="2200" dirty="0" smtClean="0"/>
              <a:t>Ο εργοδότης </a:t>
            </a:r>
            <a:r>
              <a:rPr lang="el-GR" sz="2200" u="sng" dirty="0" smtClean="0"/>
              <a:t>δεν</a:t>
            </a:r>
            <a:r>
              <a:rPr lang="el-GR" sz="2200" dirty="0" smtClean="0"/>
              <a:t> μπορεί να ζητήσει Πιστοποιητικό Λευκού Ποινικού Μητρώου χωρίς τη συγκατάθεση του ατόμου, η οποία πρέπει να δίνεται ελεύθερα </a:t>
            </a:r>
          </a:p>
          <a:p>
            <a:pPr>
              <a:defRPr/>
            </a:pPr>
            <a:r>
              <a:rPr lang="el-GR" sz="2200" dirty="0" smtClean="0"/>
              <a:t>Αρχείο προηγούμενων καταδικών τηρείται μόνο από την Αστυνομία</a:t>
            </a:r>
          </a:p>
          <a:p>
            <a:pPr>
              <a:defRPr/>
            </a:pPr>
            <a:endParaRPr lang="el-GR" sz="2200" dirty="0" smtClean="0"/>
          </a:p>
          <a:p>
            <a:pPr>
              <a:defRPr/>
            </a:pPr>
            <a:endParaRPr lang="el-GR" sz="2200" dirty="0" smtClean="0"/>
          </a:p>
          <a:p>
            <a:pPr>
              <a:buFontTx/>
              <a:buNone/>
              <a:defRPr/>
            </a:pPr>
            <a:endParaRPr lang="el-GR" sz="2000" dirty="0" smtClean="0"/>
          </a:p>
          <a:p>
            <a:pPr>
              <a:buFontTx/>
              <a:buNone/>
              <a:defRPr/>
            </a:pPr>
            <a:endParaRPr lang="el-GR" sz="2000" dirty="0" smtClean="0"/>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69CC5DC-B10E-4489-ACB0-9D5C7EA3CDBA}" type="slidenum">
              <a:rPr lang="el-GR" altLang="en-US" sz="1400" smtClean="0">
                <a:latin typeface="Arial" charset="0"/>
              </a:rPr>
              <a:pPr>
                <a:spcBef>
                  <a:spcPct val="0"/>
                </a:spcBef>
                <a:buClrTx/>
                <a:buSzTx/>
                <a:buFontTx/>
                <a:buNone/>
                <a:defRPr/>
              </a:pPr>
              <a:t>27</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42FF866-24F9-4ED5-836A-F426CADE69BB}" type="slidenum">
              <a:rPr lang="el-GR" altLang="en-US" sz="1400" smtClean="0">
                <a:latin typeface="Arial" charset="0"/>
              </a:rPr>
              <a:pPr>
                <a:spcBef>
                  <a:spcPct val="0"/>
                </a:spcBef>
                <a:buClrTx/>
                <a:buSzTx/>
                <a:buFontTx/>
                <a:buNone/>
                <a:defRPr/>
              </a:pPr>
              <a:t>28</a:t>
            </a:fld>
            <a:endParaRPr lang="el-GR" altLang="en-US" sz="1400" smtClean="0">
              <a:latin typeface="Arial" charset="0"/>
            </a:endParaRPr>
          </a:p>
        </p:txBody>
      </p:sp>
      <p:sp>
        <p:nvSpPr>
          <p:cNvPr id="6147" name="Rectangle 3"/>
          <p:cNvSpPr>
            <a:spLocks noGrp="1" noChangeArrowheads="1"/>
          </p:cNvSpPr>
          <p:nvPr>
            <p:ph type="body" idx="1"/>
          </p:nvPr>
        </p:nvSpPr>
        <p:spPr>
          <a:xfrm>
            <a:off x="323850" y="260350"/>
            <a:ext cx="8569325" cy="6192838"/>
          </a:xfrm>
          <a:effectLst>
            <a:outerShdw dist="35921" dir="2700000" algn="ctr" rotWithShape="0">
              <a:schemeClr val="bg2"/>
            </a:outerShdw>
          </a:effectLst>
        </p:spPr>
        <p:txBody>
          <a:bodyPr/>
          <a:lstStyle/>
          <a:p>
            <a:pPr algn="ctr">
              <a:buFontTx/>
              <a:buNone/>
              <a:defRPr/>
            </a:pPr>
            <a:r>
              <a:rPr lang="el-GR" sz="2400" b="1" dirty="0" smtClean="0">
                <a:solidFill>
                  <a:srgbClr val="FFC000"/>
                </a:solidFill>
                <a:effectLst>
                  <a:outerShdw blurRad="38100" dist="38100" dir="2700000" algn="tl">
                    <a:srgbClr val="000000">
                      <a:alpha val="43137"/>
                    </a:srgbClr>
                  </a:outerShdw>
                </a:effectLst>
              </a:rPr>
              <a:t>Ενδυνάμωση Δικαιωμάτων </a:t>
            </a:r>
          </a:p>
          <a:p>
            <a:pPr lvl="3" algn="ctr">
              <a:buFontTx/>
              <a:buNone/>
              <a:defRPr/>
            </a:pPr>
            <a:endParaRPr lang="el-GR" sz="1200" b="1" dirty="0" smtClean="0">
              <a:solidFill>
                <a:srgbClr val="FFC000"/>
              </a:solidFill>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ενημέρωσης</a:t>
            </a:r>
            <a:r>
              <a:rPr lang="en-US" sz="2000" b="1" dirty="0" smtClean="0">
                <a:solidFill>
                  <a:srgbClr val="FFFF00"/>
                </a:solidFill>
                <a:effectLst>
                  <a:outerShdw blurRad="38100" dist="38100" dir="2700000" algn="tl">
                    <a:srgbClr val="000000">
                      <a:alpha val="43137"/>
                    </a:srgbClr>
                  </a:outerShdw>
                </a:effectLst>
              </a:rPr>
              <a:t> (Right to be provided with information)</a:t>
            </a:r>
            <a:r>
              <a:rPr lang="el-GR" sz="2000" b="1" dirty="0" smtClean="0">
                <a:solidFill>
                  <a:srgbClr val="FFFF00"/>
                </a:solidFill>
                <a:effectLst>
                  <a:outerShdw blurRad="38100" dist="38100" dir="2700000" algn="tl">
                    <a:srgbClr val="000000">
                      <a:alpha val="43137"/>
                    </a:srgbClr>
                  </a:outerShdw>
                </a:effectLst>
              </a:rPr>
              <a:t> (Άρθρα 12 - 14)</a:t>
            </a:r>
          </a:p>
          <a:p>
            <a:pPr>
              <a:buFontTx/>
              <a:buNone/>
              <a:defRPr/>
            </a:pPr>
            <a:r>
              <a:rPr lang="el-GR" sz="1900" dirty="0" smtClean="0">
                <a:effectLst>
                  <a:outerShdw blurRad="38100" dist="38100" dir="2700000" algn="tl">
                    <a:srgbClr val="000000">
                      <a:alpha val="43137"/>
                    </a:srgbClr>
                  </a:outerShdw>
                </a:effectLst>
              </a:rPr>
              <a:t>Η ενημέρωση πρέπει να γίνεται σε συνοπτική, διαφανή, κατανοητή και</a:t>
            </a:r>
          </a:p>
          <a:p>
            <a:pPr>
              <a:buFontTx/>
              <a:buNone/>
              <a:defRPr/>
            </a:pPr>
            <a:r>
              <a:rPr lang="el-GR" sz="1900" dirty="0" smtClean="0">
                <a:effectLst>
                  <a:outerShdw blurRad="38100" dist="38100" dir="2700000" algn="tl">
                    <a:srgbClr val="000000">
                      <a:alpha val="43137"/>
                    </a:srgbClr>
                  </a:outerShdw>
                </a:effectLst>
              </a:rPr>
              <a:t>εύκολα προσβάσιμη μορφή, χρησιμοποιώντας σαφή και απλή διατύπωση, </a:t>
            </a:r>
          </a:p>
          <a:p>
            <a:pPr>
              <a:buFontTx/>
              <a:buNone/>
              <a:defRPr/>
            </a:pPr>
            <a:r>
              <a:rPr lang="el-GR" sz="1900" dirty="0" smtClean="0">
                <a:effectLst>
                  <a:outerShdw blurRad="38100" dist="38100" dir="2700000" algn="tl">
                    <a:srgbClr val="000000">
                      <a:alpha val="43137"/>
                    </a:srgbClr>
                  </a:outerShdw>
                </a:effectLst>
              </a:rPr>
              <a:t>ιδίως όταν πρόκειται για πληροφορία απευθυνόμενη σε παιδιά</a:t>
            </a:r>
          </a:p>
          <a:p>
            <a:pPr lvl="2">
              <a:buFont typeface="Wingdings" pitchFamily="2" charset="2"/>
              <a:buChar char="v"/>
              <a:defRPr/>
            </a:pPr>
            <a:r>
              <a:rPr lang="el-GR" sz="1900" dirty="0" smtClean="0">
                <a:effectLst>
                  <a:outerShdw blurRad="38100" dist="38100" dir="2700000" algn="tl">
                    <a:srgbClr val="000000">
                      <a:alpha val="43137"/>
                    </a:srgbClr>
                  </a:outerShdw>
                </a:effectLst>
                <a:ea typeface="+mn-ea"/>
              </a:rPr>
              <a:t> </a:t>
            </a:r>
            <a:r>
              <a:rPr lang="el-GR" sz="1900" u="sng" dirty="0" smtClean="0">
                <a:effectLst>
                  <a:outerShdw blurRad="38100" dist="38100" dir="2700000" algn="tl">
                    <a:srgbClr val="000000">
                      <a:alpha val="43137"/>
                    </a:srgbClr>
                  </a:outerShdw>
                </a:effectLst>
                <a:ea typeface="+mn-ea"/>
              </a:rPr>
              <a:t>Αυστηρότερες προϋποθέσεις </a:t>
            </a:r>
            <a:r>
              <a:rPr lang="el-GR" sz="1900" dirty="0" smtClean="0">
                <a:effectLst>
                  <a:outerShdw blurRad="38100" dist="38100" dir="2700000" algn="tl">
                    <a:srgbClr val="000000">
                      <a:alpha val="43137"/>
                    </a:srgbClr>
                  </a:outerShdw>
                </a:effectLst>
                <a:ea typeface="+mn-ea"/>
              </a:rPr>
              <a:t>για παροχή συγκατάθεσης τόσο  σε ενήλικους (άρθρα 6, 7) όσο και σε παιδιά (άρθρο 8)</a:t>
            </a:r>
          </a:p>
          <a:p>
            <a:pPr lvl="4">
              <a:buFont typeface="Wingdings" pitchFamily="2" charset="2"/>
              <a:buNone/>
              <a:defRPr/>
            </a:pPr>
            <a:endParaRPr lang="en-US" sz="1600" dirty="0" smtClean="0">
              <a:effectLst>
                <a:outerShdw blurRad="38100" dist="38100" dir="2700000" algn="tl">
                  <a:srgbClr val="000000">
                    <a:alpha val="43137"/>
                  </a:srgbClr>
                </a:outerShdw>
              </a:effectLst>
              <a:ea typeface="+mn-ea"/>
            </a:endParaRPr>
          </a:p>
          <a:p>
            <a:pPr>
              <a:defRPr/>
            </a:pPr>
            <a:r>
              <a:rPr lang="el-GR" sz="2000" b="1" dirty="0" smtClean="0">
                <a:solidFill>
                  <a:srgbClr val="FFFF00"/>
                </a:solidFill>
                <a:effectLst>
                  <a:outerShdw blurRad="38100" dist="38100" dir="2700000" algn="tl">
                    <a:srgbClr val="000000">
                      <a:alpha val="43137"/>
                    </a:srgbClr>
                  </a:outerShdw>
                </a:effectLst>
              </a:rPr>
              <a:t>Δικαίωμα πρόσβασης</a:t>
            </a:r>
            <a:r>
              <a:rPr lang="en-US" sz="2000" b="1" dirty="0" smtClean="0">
                <a:solidFill>
                  <a:srgbClr val="FFFF00"/>
                </a:solidFill>
                <a:effectLst>
                  <a:outerShdw blurRad="38100" dist="38100" dir="2700000" algn="tl">
                    <a:srgbClr val="000000">
                      <a:alpha val="43137"/>
                    </a:srgbClr>
                  </a:outerShdw>
                </a:effectLst>
              </a:rPr>
              <a:t> (Right of access)</a:t>
            </a:r>
            <a:r>
              <a:rPr lang="el-GR" sz="2000" b="1" dirty="0" smtClean="0">
                <a:solidFill>
                  <a:srgbClr val="FFFF00"/>
                </a:solidFill>
                <a:effectLst>
                  <a:outerShdw blurRad="38100" dist="38100" dir="2700000" algn="tl">
                    <a:srgbClr val="000000">
                      <a:alpha val="43137"/>
                    </a:srgbClr>
                  </a:outerShdw>
                </a:effectLst>
              </a:rPr>
              <a:t> (Άρθρο 15)</a:t>
            </a:r>
          </a:p>
          <a:p>
            <a:pPr>
              <a:buFontTx/>
              <a:buNone/>
              <a:defRPr/>
            </a:pPr>
            <a:r>
              <a:rPr lang="en-US" sz="1900" dirty="0" smtClean="0"/>
              <a:t>To </a:t>
            </a:r>
            <a:r>
              <a:rPr lang="el-GR" sz="1900" dirty="0" smtClean="0"/>
              <a:t>υποκείμενο των δεδομένων δικαιούται να λάβει</a:t>
            </a:r>
            <a:r>
              <a:rPr lang="en-US" sz="1900" dirty="0" smtClean="0"/>
              <a:t> </a:t>
            </a:r>
            <a:r>
              <a:rPr lang="el-GR" sz="1900" dirty="0" smtClean="0"/>
              <a:t>πληροφορίες που το</a:t>
            </a:r>
          </a:p>
          <a:p>
            <a:pPr>
              <a:buFontTx/>
              <a:buNone/>
              <a:defRPr/>
            </a:pPr>
            <a:r>
              <a:rPr lang="el-GR" sz="1900" dirty="0" smtClean="0"/>
              <a:t>αφορούν </a:t>
            </a:r>
            <a:r>
              <a:rPr lang="el-GR" sz="1900" u="sng" dirty="0" smtClean="0"/>
              <a:t>τις οποίες το ίδιο ή άλλο πρόσωπο </a:t>
            </a:r>
            <a:r>
              <a:rPr lang="el-GR" sz="1900" dirty="0" smtClean="0"/>
              <a:t>έδωσε στον υπεύθυνο</a:t>
            </a:r>
          </a:p>
          <a:p>
            <a:pPr>
              <a:buFontTx/>
              <a:buNone/>
              <a:defRPr/>
            </a:pPr>
            <a:r>
              <a:rPr lang="el-GR" sz="1900" dirty="0" smtClean="0"/>
              <a:t>επεξεργασίας – </a:t>
            </a:r>
            <a:r>
              <a:rPr lang="el-GR" sz="1900" dirty="0" smtClean="0">
                <a:solidFill>
                  <a:srgbClr val="FFC000"/>
                </a:solidFill>
              </a:rPr>
              <a:t>Καταργείται το τέλος των €17</a:t>
            </a:r>
          </a:p>
          <a:p>
            <a:pPr lvl="2">
              <a:buFont typeface="Wingdings" pitchFamily="2" charset="2"/>
              <a:buChar char="v"/>
              <a:defRPr/>
            </a:pPr>
            <a:r>
              <a:rPr lang="el-GR" sz="1900" dirty="0" smtClean="0"/>
              <a:t> Έντυπη ή ηλεκτρονική μορφή </a:t>
            </a:r>
          </a:p>
          <a:p>
            <a:pPr lvl="2">
              <a:buFont typeface="Wingdings" pitchFamily="2" charset="2"/>
              <a:buChar char="v"/>
              <a:defRPr/>
            </a:pPr>
            <a:r>
              <a:rPr lang="el-GR" sz="1900" dirty="0" smtClean="0"/>
              <a:t> Πληροφορίες για αυτοματοποιημένη λήψη αποφάσεων, περιλαμβανομένης της κατάρτισης προφίλ </a:t>
            </a:r>
          </a:p>
          <a:p>
            <a:pPr lvl="2">
              <a:buFont typeface="Wingdings" pitchFamily="2" charset="2"/>
              <a:buChar char="v"/>
              <a:defRPr/>
            </a:pPr>
            <a:r>
              <a:rPr lang="el-GR" sz="1900" dirty="0" smtClean="0"/>
              <a:t> Δικαίωμα παροχής αντιγράφου, νοουμένου ότι δεν επηρεάζει δυσμενώς τα δικαιώματα άλλων προσώπων</a:t>
            </a: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233FF68-2FC0-459A-9779-ED100B4CCFD7}" type="slidenum">
              <a:rPr lang="el-GR" altLang="en-US" sz="1400" smtClean="0">
                <a:latin typeface="Arial" charset="0"/>
              </a:rPr>
              <a:pPr>
                <a:spcBef>
                  <a:spcPct val="0"/>
                </a:spcBef>
                <a:buClrTx/>
                <a:buSzTx/>
                <a:buFontTx/>
                <a:buNone/>
                <a:defRPr/>
              </a:pPr>
              <a:t>29</a:t>
            </a:fld>
            <a:endParaRPr lang="el-GR" altLang="en-US" sz="1400" smtClean="0">
              <a:latin typeface="Arial" charset="0"/>
            </a:endParaRPr>
          </a:p>
        </p:txBody>
      </p:sp>
      <p:sp>
        <p:nvSpPr>
          <p:cNvPr id="6147" name="Rectangle 3"/>
          <p:cNvSpPr>
            <a:spLocks noGrp="1" noChangeArrowheads="1"/>
          </p:cNvSpPr>
          <p:nvPr>
            <p:ph type="body" idx="1"/>
          </p:nvPr>
        </p:nvSpPr>
        <p:spPr>
          <a:xfrm>
            <a:off x="539750" y="333375"/>
            <a:ext cx="8353425" cy="6119813"/>
          </a:xfrm>
          <a:effectLst>
            <a:outerShdw dist="35921" dir="2700000" algn="ctr" rotWithShape="0">
              <a:schemeClr val="bg2"/>
            </a:outerShdw>
          </a:effectLst>
        </p:spPr>
        <p:txBody>
          <a:bodyPr/>
          <a:lstStyle/>
          <a:p>
            <a:pPr>
              <a:defRPr/>
            </a:pPr>
            <a:r>
              <a:rPr lang="el-GR" sz="2000" b="1" dirty="0" smtClean="0">
                <a:solidFill>
                  <a:srgbClr val="FFFF00"/>
                </a:solidFill>
                <a:effectLst>
                  <a:outerShdw blurRad="38100" dist="38100" dir="2700000" algn="tl">
                    <a:srgbClr val="000000">
                      <a:alpha val="43137"/>
                    </a:srgbClr>
                  </a:outerShdw>
                </a:effectLst>
              </a:rPr>
              <a:t>Δικαίωμα διόρθωσης</a:t>
            </a:r>
            <a:r>
              <a:rPr lang="en-US" sz="2000" b="1" dirty="0" smtClean="0">
                <a:solidFill>
                  <a:srgbClr val="FFFF00"/>
                </a:solidFill>
                <a:effectLst>
                  <a:outerShdw blurRad="38100" dist="38100" dir="2700000" algn="tl">
                    <a:srgbClr val="000000">
                      <a:alpha val="43137"/>
                    </a:srgbClr>
                  </a:outerShdw>
                </a:effectLst>
              </a:rPr>
              <a:t> (Right to rectification)</a:t>
            </a:r>
            <a:r>
              <a:rPr lang="el-GR" sz="2000" b="1" dirty="0" smtClean="0">
                <a:solidFill>
                  <a:srgbClr val="FFFF00"/>
                </a:solidFill>
                <a:effectLst>
                  <a:outerShdw blurRad="38100" dist="38100" dir="2700000" algn="tl">
                    <a:srgbClr val="000000">
                      <a:alpha val="43137"/>
                    </a:srgbClr>
                  </a:outerShdw>
                </a:effectLst>
              </a:rPr>
              <a:t> (Άρθρο 16)</a:t>
            </a:r>
          </a:p>
          <a:p>
            <a:pPr>
              <a:buFont typeface="Wingdings" pitchFamily="2" charset="2"/>
              <a:buChar char="Ø"/>
              <a:defRPr/>
            </a:pPr>
            <a:r>
              <a:rPr lang="el-GR" sz="2000" dirty="0" smtClean="0">
                <a:effectLst>
                  <a:outerShdw blurRad="38100" dist="38100" dir="2700000" algn="tl">
                    <a:srgbClr val="000000">
                      <a:alpha val="43137"/>
                    </a:srgbClr>
                  </a:outerShdw>
                </a:effectLst>
              </a:rPr>
              <a:t>Το υποκείμενο έχει δικαίωμα να ζητήσει τη διόρθωση των ανακριβών δεδομένων που το αφορούν</a:t>
            </a:r>
            <a:r>
              <a:rPr lang="en-US" sz="20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χωρίς αδικαιολόγητη καθυστέρηση </a:t>
            </a:r>
          </a:p>
          <a:p>
            <a:pPr lvl="4">
              <a:buFont typeface="Wingdings" pitchFamily="2" charset="2"/>
              <a:buChar char="Ø"/>
              <a:defRPr/>
            </a:pPr>
            <a:endParaRPr lang="el-GR" sz="1600" dirty="0" smtClean="0">
              <a:effectLst>
                <a:outerShdw blurRad="38100" dist="38100" dir="2700000" algn="tl">
                  <a:srgbClr val="000000">
                    <a:alpha val="43137"/>
                  </a:srgbClr>
                </a:outerShdw>
              </a:effectLst>
            </a:endParaRPr>
          </a:p>
          <a:p>
            <a:pPr>
              <a:buFont typeface="Wingdings" pitchFamily="2" charset="2"/>
              <a:buChar char="Ø"/>
              <a:defRPr/>
            </a:pPr>
            <a:r>
              <a:rPr lang="el-GR" sz="2000" dirty="0" smtClean="0">
                <a:effectLst>
                  <a:outerShdw blurRad="38100" dist="38100" dir="2700000" algn="tl">
                    <a:srgbClr val="000000">
                      <a:alpha val="43137"/>
                    </a:srgbClr>
                  </a:outerShdw>
                </a:effectLst>
              </a:rPr>
              <a:t>Δικαίωμα συμπλήρωσης </a:t>
            </a:r>
            <a:r>
              <a:rPr lang="el-GR" sz="2000" dirty="0" err="1" smtClean="0">
                <a:effectLst>
                  <a:outerShdw blurRad="38100" dist="38100" dir="2700000" algn="tl">
                    <a:srgbClr val="000000">
                      <a:alpha val="43137"/>
                    </a:srgbClr>
                  </a:outerShdw>
                </a:effectLst>
              </a:rPr>
              <a:t>ελλειπών</a:t>
            </a:r>
            <a:r>
              <a:rPr lang="el-GR" sz="2000" dirty="0" smtClean="0">
                <a:effectLst>
                  <a:outerShdw blurRad="38100" dist="38100" dir="2700000" algn="tl">
                    <a:srgbClr val="000000">
                      <a:alpha val="43137"/>
                    </a:srgbClr>
                  </a:outerShdw>
                </a:effectLst>
              </a:rPr>
              <a:t> προσωπικών δεδομένων, μεταξύ άλλων, μέσω συμπληρωματικής δήλωσης (</a:t>
            </a:r>
            <a:r>
              <a:rPr lang="el-GR" sz="2000" dirty="0" err="1" smtClean="0">
                <a:effectLst>
                  <a:outerShdw blurRad="38100" dist="38100" dir="2700000" algn="tl">
                    <a:srgbClr val="000000">
                      <a:alpha val="43137"/>
                    </a:srgbClr>
                  </a:outerShdw>
                </a:effectLst>
              </a:rPr>
              <a:t>Πρ</a:t>
            </a:r>
            <a:r>
              <a:rPr lang="el-GR" sz="2000" dirty="0" smtClean="0">
                <a:effectLst>
                  <a:outerShdw blurRad="38100" dist="38100" dir="2700000" algn="tl">
                    <a:srgbClr val="000000">
                      <a:alpha val="43137"/>
                    </a:srgbClr>
                  </a:outerShdw>
                </a:effectLst>
              </a:rPr>
              <a:t>. 65)</a:t>
            </a:r>
          </a:p>
          <a:p>
            <a:pPr lvl="3">
              <a:buFont typeface="Tahoma" pitchFamily="34" charset="0"/>
              <a:buNone/>
              <a:defRPr/>
            </a:pPr>
            <a:endParaRPr lang="el-GR" sz="600" dirty="0" smtClean="0">
              <a:effectLst>
                <a:outerShdw blurRad="38100" dist="38100" dir="2700000" algn="tl">
                  <a:srgbClr val="000000">
                    <a:alpha val="43137"/>
                  </a:srgbClr>
                </a:outerShdw>
              </a:effectLst>
              <a:ea typeface="+mn-ea"/>
            </a:endParaRPr>
          </a:p>
          <a:p>
            <a:pPr lvl="2">
              <a:buFontTx/>
              <a:buNone/>
              <a:defRPr/>
            </a:pPr>
            <a:endParaRPr lang="el-GR" sz="1000" dirty="0" smtClean="0">
              <a:effectLst>
                <a:outerShdw blurRad="38100" dist="38100" dir="2700000" algn="tl">
                  <a:srgbClr val="000000">
                    <a:alpha val="43137"/>
                  </a:srgbClr>
                </a:outerShdw>
              </a:effectLst>
            </a:endParaRPr>
          </a:p>
          <a:p>
            <a:pPr>
              <a:defRPr/>
            </a:pPr>
            <a:r>
              <a:rPr lang="el-GR" sz="2000" b="1" dirty="0" smtClean="0">
                <a:solidFill>
                  <a:srgbClr val="FFFF00"/>
                </a:solidFill>
                <a:effectLst>
                  <a:outerShdw blurRad="38100" dist="38100" dir="2700000" algn="tl">
                    <a:srgbClr val="000000">
                      <a:alpha val="43137"/>
                    </a:srgbClr>
                  </a:outerShdw>
                </a:effectLst>
              </a:rPr>
              <a:t>Δικαίωμα διαγραφής «Δικαίωμα στη λήθη»</a:t>
            </a:r>
            <a:r>
              <a:rPr lang="en-US" sz="2000" b="1" dirty="0" smtClean="0">
                <a:solidFill>
                  <a:srgbClr val="FFFF00"/>
                </a:solidFill>
                <a:effectLst>
                  <a:outerShdw blurRad="38100" dist="38100" dir="2700000" algn="tl">
                    <a:srgbClr val="000000">
                      <a:alpha val="43137"/>
                    </a:srgbClr>
                  </a:outerShdw>
                </a:effectLst>
              </a:rPr>
              <a:t> (Right to erasure – “right to be forgotten”)</a:t>
            </a:r>
            <a:r>
              <a:rPr lang="el-GR" sz="2000" b="1" dirty="0" smtClean="0">
                <a:solidFill>
                  <a:srgbClr val="FFFF00"/>
                </a:solidFill>
                <a:effectLst>
                  <a:outerShdw blurRad="38100" dist="38100" dir="2700000" algn="tl">
                    <a:srgbClr val="000000">
                      <a:alpha val="43137"/>
                    </a:srgbClr>
                  </a:outerShdw>
                </a:effectLst>
              </a:rPr>
              <a:t>  (Άρθρο 17)</a:t>
            </a:r>
          </a:p>
          <a:p>
            <a:pPr>
              <a:buFont typeface="Wingdings" pitchFamily="2" charset="2"/>
              <a:buChar char="Ø"/>
              <a:defRPr/>
            </a:pPr>
            <a:r>
              <a:rPr lang="el-GR" sz="2000" dirty="0" smtClean="0">
                <a:effectLst>
                  <a:outerShdw blurRad="38100" dist="38100" dir="2700000" algn="tl">
                    <a:srgbClr val="000000">
                      <a:alpha val="43137"/>
                    </a:srgbClr>
                  </a:outerShdw>
                </a:effectLst>
              </a:rPr>
              <a:t>Το υποκείμενο έχει δικαίωμα διαγραφής των δεδομένων όταν:</a:t>
            </a:r>
          </a:p>
          <a:p>
            <a:pPr>
              <a:defRPr/>
            </a:pPr>
            <a:r>
              <a:rPr lang="el-GR" sz="2000" dirty="0" smtClean="0">
                <a:effectLst>
                  <a:outerShdw blurRad="38100" dist="38100" dir="2700000" algn="tl">
                    <a:srgbClr val="000000">
                      <a:alpha val="43137"/>
                    </a:srgbClr>
                  </a:outerShdw>
                </a:effectLst>
              </a:rPr>
              <a:t>δεν είναι πλέον απαραίτητα</a:t>
            </a:r>
          </a:p>
          <a:p>
            <a:pPr>
              <a:defRPr/>
            </a:pPr>
            <a:r>
              <a:rPr lang="el-GR" sz="2000" dirty="0" smtClean="0">
                <a:effectLst>
                  <a:outerShdw blurRad="38100" dist="38100" dir="2700000" algn="tl">
                    <a:srgbClr val="000000">
                      <a:alpha val="43137"/>
                    </a:srgbClr>
                  </a:outerShdw>
                </a:effectLst>
              </a:rPr>
              <a:t>ανάκληση συγκατάθεσης από το υποκείμενο</a:t>
            </a:r>
            <a:endParaRPr lang="en-US" sz="2000" dirty="0" smtClean="0">
              <a:effectLst>
                <a:outerShdw blurRad="38100" dist="38100" dir="2700000" algn="tl">
                  <a:srgbClr val="000000">
                    <a:alpha val="43137"/>
                  </a:srgbClr>
                </a:outerShdw>
              </a:effectLst>
            </a:endParaRPr>
          </a:p>
          <a:p>
            <a:pPr>
              <a:defRPr/>
            </a:pPr>
            <a:r>
              <a:rPr lang="el-GR" sz="2000" dirty="0" smtClean="0">
                <a:effectLst>
                  <a:outerShdw blurRad="38100" dist="38100" dir="2700000" algn="tl">
                    <a:srgbClr val="000000">
                      <a:alpha val="43137"/>
                    </a:srgbClr>
                  </a:outerShdw>
                </a:effectLst>
              </a:rPr>
              <a:t>το υποκείμενο αντιτίθεται στην επεξεργασία (Άρθρο 21)</a:t>
            </a:r>
          </a:p>
          <a:p>
            <a:pPr>
              <a:defRPr/>
            </a:pPr>
            <a:r>
              <a:rPr lang="el-GR" sz="2000" dirty="0" smtClean="0">
                <a:effectLst>
                  <a:outerShdw blurRad="38100" dist="38100" dir="2700000" algn="tl">
                    <a:srgbClr val="000000">
                      <a:alpha val="43137"/>
                    </a:srgbClr>
                  </a:outerShdw>
                </a:effectLst>
              </a:rPr>
              <a:t>παράνομη επεξεργασία</a:t>
            </a:r>
          </a:p>
          <a:p>
            <a:pPr>
              <a:defRPr/>
            </a:pPr>
            <a:r>
              <a:rPr lang="el-GR" sz="2000" dirty="0" smtClean="0">
                <a:effectLst>
                  <a:outerShdw blurRad="38100" dist="38100" dir="2700000" algn="tl">
                    <a:srgbClr val="000000">
                      <a:alpha val="43137"/>
                    </a:srgbClr>
                  </a:outerShdw>
                </a:effectLst>
              </a:rPr>
              <a:t>υποχρέωση από νόμο</a:t>
            </a:r>
          </a:p>
          <a:p>
            <a:pPr>
              <a:defRPr/>
            </a:pPr>
            <a:r>
              <a:rPr lang="el-GR" sz="2000" dirty="0" smtClean="0">
                <a:effectLst>
                  <a:outerShdw blurRad="38100" dist="38100" dir="2700000" algn="tl">
                    <a:srgbClr val="000000">
                      <a:alpha val="43137"/>
                    </a:srgbClr>
                  </a:outerShdw>
                </a:effectLst>
              </a:rPr>
              <a:t>το υποκείμενο των δεδομένων ήταν παιδί όταν συναίνεσε </a:t>
            </a:r>
          </a:p>
          <a:p>
            <a:pPr lvl="2">
              <a:buFontTx/>
              <a:buNone/>
              <a:defRPr/>
            </a:pPr>
            <a:endParaRPr lang="el-GR" sz="2000" dirty="0" smtClean="0">
              <a:effectLst>
                <a:outerShdw blurRad="38100" dist="38100" dir="2700000" algn="tl">
                  <a:srgbClr val="000000">
                    <a:alpha val="43137"/>
                  </a:srgbClr>
                </a:outerShdw>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5A72BE2-DA7A-485C-B4DC-DB15AAA9365E}" type="slidenum">
              <a:rPr lang="el-GR" altLang="en-US" sz="1400" smtClean="0">
                <a:latin typeface="Arial" charset="0"/>
              </a:rPr>
              <a:pPr>
                <a:spcBef>
                  <a:spcPct val="0"/>
                </a:spcBef>
                <a:buClrTx/>
                <a:buSzTx/>
                <a:buFontTx/>
                <a:buNone/>
                <a:defRPr/>
              </a:pPr>
              <a:t>3</a:t>
            </a:fld>
            <a:endParaRPr lang="el-GR" altLang="en-US" sz="1400" smtClean="0">
              <a:latin typeface="Arial" charset="0"/>
            </a:endParaRPr>
          </a:p>
        </p:txBody>
      </p:sp>
      <p:sp>
        <p:nvSpPr>
          <p:cNvPr id="6147" name="Rectangle 3"/>
          <p:cNvSpPr>
            <a:spLocks noGrp="1" noChangeArrowheads="1"/>
          </p:cNvSpPr>
          <p:nvPr>
            <p:ph type="body" idx="1"/>
          </p:nvPr>
        </p:nvSpPr>
        <p:spPr>
          <a:xfrm>
            <a:off x="468313" y="404813"/>
            <a:ext cx="8280400" cy="6048375"/>
          </a:xfrm>
          <a:effectLst>
            <a:outerShdw dist="35921" dir="2700000" algn="ctr" rotWithShape="0">
              <a:schemeClr val="bg2"/>
            </a:outerShdw>
          </a:effectLst>
        </p:spPr>
        <p:txBody>
          <a:bodyPr/>
          <a:lstStyle/>
          <a:p>
            <a:pPr>
              <a:buFontTx/>
              <a:buNone/>
              <a:defRPr/>
            </a:pPr>
            <a:r>
              <a:rPr lang="el-GR" sz="2400" dirty="0" smtClean="0">
                <a:solidFill>
                  <a:srgbClr val="FFC000"/>
                </a:solidFill>
              </a:rPr>
              <a:t>    </a:t>
            </a:r>
            <a:r>
              <a:rPr lang="el-GR" sz="2800" b="1" dirty="0" smtClean="0">
                <a:solidFill>
                  <a:srgbClr val="FFFF00"/>
                </a:solidFill>
                <a:effectLst>
                  <a:outerShdw blurRad="38100" dist="38100" dir="2700000" algn="tl">
                    <a:srgbClr val="000000">
                      <a:alpha val="43137"/>
                    </a:srgbClr>
                  </a:outerShdw>
                </a:effectLst>
              </a:rPr>
              <a:t>Παραδείγματα</a:t>
            </a:r>
          </a:p>
          <a:p>
            <a:pPr>
              <a:defRPr/>
            </a:pPr>
            <a:r>
              <a:rPr lang="el-GR" sz="2300" dirty="0" smtClean="0">
                <a:effectLst>
                  <a:outerShdw blurRad="38100" dist="38100" dir="2700000" algn="tl">
                    <a:srgbClr val="000000">
                      <a:alpha val="43137"/>
                    </a:srgbClr>
                  </a:outerShdw>
                </a:effectLst>
              </a:rPr>
              <a:t>Επεξεργασία δεδομένων ασθενών σε νοσοκομείο / κλινική</a:t>
            </a:r>
          </a:p>
          <a:p>
            <a:pPr>
              <a:defRPr/>
            </a:pPr>
            <a:r>
              <a:rPr lang="el-GR" sz="2300" dirty="0" smtClean="0">
                <a:effectLst>
                  <a:outerShdw blurRad="38100" dist="38100" dir="2700000" algn="tl">
                    <a:srgbClr val="000000">
                      <a:alpha val="43137"/>
                    </a:srgbClr>
                  </a:outerShdw>
                </a:effectLst>
              </a:rPr>
              <a:t>Επεξεργασία δεδομένων πελατών τράπεζας / ασφαλιστικής εταιρείας</a:t>
            </a:r>
          </a:p>
          <a:p>
            <a:pPr>
              <a:defRPr/>
            </a:pPr>
            <a:r>
              <a:rPr lang="el-GR" sz="2300" dirty="0" smtClean="0">
                <a:effectLst>
                  <a:outerShdw blurRad="38100" dist="38100" dir="2700000" algn="tl">
                    <a:srgbClr val="000000">
                      <a:alpha val="43137"/>
                    </a:srgbClr>
                  </a:outerShdw>
                </a:effectLst>
              </a:rPr>
              <a:t>Επεξεργασία δεδομένων πάροχων υπηρεσιών διαδικτύου</a:t>
            </a:r>
          </a:p>
          <a:p>
            <a:pPr>
              <a:defRPr/>
            </a:pPr>
            <a:r>
              <a:rPr lang="el-GR" sz="2300" dirty="0" smtClean="0">
                <a:effectLst>
                  <a:outerShdw blurRad="38100" dist="38100" dir="2700000" algn="tl">
                    <a:srgbClr val="000000">
                      <a:alpha val="43137"/>
                    </a:srgbClr>
                  </a:outerShdw>
                </a:effectLst>
              </a:rPr>
              <a:t>Επεξεργασία δεδομένων για παροχή τηλεπικοινωνιακών υπηρεσιών</a:t>
            </a:r>
          </a:p>
          <a:p>
            <a:pPr>
              <a:defRPr/>
            </a:pPr>
            <a:r>
              <a:rPr lang="el-GR" sz="2300" dirty="0" smtClean="0">
                <a:effectLst>
                  <a:outerShdw blurRad="38100" dist="38100" dir="2700000" algn="tl">
                    <a:srgbClr val="000000">
                      <a:alpha val="43137"/>
                    </a:srgbClr>
                  </a:outerShdw>
                </a:effectLst>
              </a:rPr>
              <a:t>Επεξεργασία δεδομένων μέσω μηχανής αναζήτησης για διαφημιστικούς σκοπούς π.χ. η </a:t>
            </a:r>
            <a:r>
              <a:rPr lang="en-US" sz="2300" dirty="0" smtClean="0">
                <a:effectLst>
                  <a:outerShdw blurRad="38100" dist="38100" dir="2700000" algn="tl">
                    <a:srgbClr val="000000">
                      <a:alpha val="43137"/>
                    </a:srgbClr>
                  </a:outerShdw>
                </a:effectLst>
              </a:rPr>
              <a:t>Google </a:t>
            </a:r>
            <a:r>
              <a:rPr lang="el-GR" sz="2300" dirty="0" smtClean="0">
                <a:effectLst>
                  <a:outerShdw blurRad="38100" dist="38100" dir="2700000" algn="tl">
                    <a:srgbClr val="000000">
                      <a:alpha val="43137"/>
                    </a:srgbClr>
                  </a:outerShdw>
                </a:effectLst>
              </a:rPr>
              <a:t>διαφημίζει τον </a:t>
            </a:r>
            <a:r>
              <a:rPr lang="en-US" sz="2300" dirty="0" smtClean="0">
                <a:effectLst>
                  <a:outerShdw blurRad="38100" dist="38100" dir="2700000" algn="tl">
                    <a:srgbClr val="000000">
                      <a:alpha val="43137"/>
                    </a:srgbClr>
                  </a:outerShdw>
                </a:effectLst>
              </a:rPr>
              <a:t>CEO</a:t>
            </a:r>
            <a:r>
              <a:rPr lang="el-GR" sz="2300" dirty="0" smtClean="0">
                <a:effectLst>
                  <a:outerShdw blurRad="38100" dist="38100" dir="2700000" algn="tl">
                    <a:srgbClr val="000000">
                      <a:alpha val="43137"/>
                    </a:srgbClr>
                  </a:outerShdw>
                </a:effectLst>
              </a:rPr>
              <a:t> και το ΔΣ εταιρείας στην Κύπρο</a:t>
            </a:r>
          </a:p>
          <a:p>
            <a:pPr>
              <a:defRPr/>
            </a:pPr>
            <a:r>
              <a:rPr lang="el-GR" sz="2300" dirty="0" smtClean="0">
                <a:effectLst>
                  <a:outerShdw blurRad="38100" dist="38100" dir="2700000" algn="tl">
                    <a:srgbClr val="000000">
                      <a:alpha val="43137"/>
                    </a:srgbClr>
                  </a:outerShdw>
                </a:effectLst>
              </a:rPr>
              <a:t>Εξωτερικός συνεργάτης διαχειρίζεται την μισθοδοσία του προσωπικού μιας εταιρίας</a:t>
            </a:r>
          </a:p>
          <a:p>
            <a:pPr>
              <a:defRPr/>
            </a:pPr>
            <a:r>
              <a:rPr lang="el-GR" sz="2300" dirty="0" smtClean="0">
                <a:effectLst>
                  <a:outerShdw blurRad="38100" dist="38100" dir="2700000" algn="tl">
                    <a:srgbClr val="000000">
                      <a:alpha val="43137"/>
                    </a:srgbClr>
                  </a:outerShdw>
                </a:effectLst>
              </a:rPr>
              <a:t>Εγκατάσταση και λειτουργία ΚΚΒΠ</a:t>
            </a:r>
          </a:p>
          <a:p>
            <a:pPr>
              <a:buFontTx/>
              <a:buNone/>
              <a:defRPr/>
            </a:pPr>
            <a:r>
              <a:rPr lang="el-GR" sz="2300" dirty="0" smtClean="0">
                <a:effectLst>
                  <a:outerShdw blurRad="38100" dist="38100" dir="2700000" algn="tl">
                    <a:srgbClr val="000000">
                      <a:alpha val="43137"/>
                    </a:srgbClr>
                  </a:outerShdw>
                </a:effectLst>
              </a:rPr>
              <a:t>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3" y="620713"/>
            <a:ext cx="8280921" cy="5399087"/>
          </a:xfrm>
        </p:spPr>
        <p:txBody>
          <a:bodyPr/>
          <a:lstStyle/>
          <a:p>
            <a:pPr>
              <a:buFont typeface="Wingdings" pitchFamily="2" charset="2"/>
              <a:buChar char="Ø"/>
              <a:defRPr/>
            </a:pPr>
            <a:r>
              <a:rPr lang="el-GR" sz="2200" dirty="0" smtClean="0"/>
              <a:t>Εάν ο υπεύθυνος επεξεργασίας έχει δημοσιοποιήσει τα δεδομένα έχει υποχρέωση, να ενημερώσει όλους όσοι τα έχουν αναδημοσιεύσει ότι το υποκείμενο ζήτησε τη διαγραφή τους </a:t>
            </a:r>
          </a:p>
          <a:p>
            <a:pPr>
              <a:buFontTx/>
              <a:buNone/>
              <a:defRPr/>
            </a:pPr>
            <a:r>
              <a:rPr lang="el-GR" sz="2200" dirty="0" smtClean="0"/>
              <a:t>	</a:t>
            </a:r>
            <a:endParaRPr lang="el-GR" sz="800" dirty="0" smtClean="0"/>
          </a:p>
          <a:p>
            <a:pPr>
              <a:buFont typeface="Wingdings" pitchFamily="2" charset="2"/>
              <a:buChar char="Ø"/>
              <a:defRPr/>
            </a:pPr>
            <a:r>
              <a:rPr lang="el-GR" sz="2200" b="1" dirty="0" smtClean="0">
                <a:solidFill>
                  <a:srgbClr val="FFC000"/>
                </a:solidFill>
              </a:rPr>
              <a:t>ΔΕΝ εφαρμόζεται όταν:</a:t>
            </a:r>
            <a:endParaRPr lang="en-US" sz="2200" b="1" dirty="0" smtClean="0">
              <a:solidFill>
                <a:srgbClr val="FFC000"/>
              </a:solidFill>
            </a:endParaRPr>
          </a:p>
          <a:p>
            <a:pPr>
              <a:buFont typeface="Arial" panose="020B0604020202020204" pitchFamily="34" charset="0"/>
              <a:buChar char="•"/>
              <a:defRPr/>
            </a:pPr>
            <a:r>
              <a:rPr lang="el-GR" sz="2200" dirty="0" smtClean="0"/>
              <a:t>Ισχύει ελευθερία έκφρασης και πληροφόρησης π.χ. το κοινό έχει ενδιαφέρον να γνωρίζει για ένα έγκλημα που είναι σε εξέλιξη</a:t>
            </a:r>
          </a:p>
          <a:p>
            <a:pPr>
              <a:buFont typeface="Arial" panose="020B0604020202020204" pitchFamily="34" charset="0"/>
              <a:buChar char="•"/>
              <a:defRPr/>
            </a:pPr>
            <a:r>
              <a:rPr lang="el-GR" sz="2200" dirty="0" smtClean="0"/>
              <a:t>Υπάρχει υποχρέωση από νόμο</a:t>
            </a:r>
          </a:p>
          <a:p>
            <a:pPr>
              <a:buFont typeface="Arial" panose="020B0604020202020204" pitchFamily="34" charset="0"/>
              <a:buChar char="•"/>
              <a:defRPr/>
            </a:pPr>
            <a:r>
              <a:rPr lang="el-GR" sz="2200" dirty="0" smtClean="0"/>
              <a:t>Υπερέχει δημόσιο συμφέρον στον τομέα της υγείας</a:t>
            </a:r>
          </a:p>
          <a:p>
            <a:pPr>
              <a:buFont typeface="Arial" panose="020B0604020202020204" pitchFamily="34" charset="0"/>
              <a:buChar char="•"/>
              <a:defRPr/>
            </a:pPr>
            <a:r>
              <a:rPr lang="el-GR" sz="2200" dirty="0" smtClean="0"/>
              <a:t>Για επιστημονικούς, στατιστικούς σκοπούς &amp; αρχειοθέτησης </a:t>
            </a:r>
          </a:p>
          <a:p>
            <a:pPr>
              <a:buFont typeface="Arial" panose="020B0604020202020204" pitchFamily="34" charset="0"/>
              <a:buChar char="•"/>
              <a:defRPr/>
            </a:pPr>
            <a:r>
              <a:rPr lang="el-GR" sz="2200" dirty="0" smtClean="0"/>
              <a:t>Για άσκηση νομικών αξιώσεων </a:t>
            </a:r>
          </a:p>
          <a:p>
            <a:pPr>
              <a:buFontTx/>
              <a:buNone/>
              <a:defRPr/>
            </a:pPr>
            <a:endParaRPr lang="el-GR" sz="2200" dirty="0" smtClean="0"/>
          </a:p>
          <a:p>
            <a:pPr>
              <a:buNone/>
              <a:defRPr/>
            </a:pPr>
            <a:endParaRPr lang="el-GR" sz="2200" dirty="0" smtClean="0"/>
          </a:p>
        </p:txBody>
      </p:sp>
      <p:sp>
        <p:nvSpPr>
          <p:cNvPr id="4" name="Slide Number Placeholder 3"/>
          <p:cNvSpPr>
            <a:spLocks noGrp="1"/>
          </p:cNvSpPr>
          <p:nvPr>
            <p:ph type="sldNum" sz="quarter" idx="12"/>
          </p:nvPr>
        </p:nvSpPr>
        <p:spPr/>
        <p:txBody>
          <a:bodyPr/>
          <a:lstStyle/>
          <a:p>
            <a:pPr>
              <a:defRPr/>
            </a:pPr>
            <a:fld id="{EDF1D370-2084-4297-8A73-26CAB419D0A6}" type="slidenum">
              <a:rPr lang="el-GR" smtClean="0"/>
              <a:pPr>
                <a:defRPr/>
              </a:pPr>
              <a:t>30</a:t>
            </a:fld>
            <a:endParaRPr lang="el-G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288" y="476673"/>
            <a:ext cx="8497887" cy="5543128"/>
          </a:xfrm>
        </p:spPr>
        <p:txBody>
          <a:bodyPr/>
          <a:lstStyle/>
          <a:p>
            <a:pPr>
              <a:buFont typeface="Wingdings" pitchFamily="2" charset="2"/>
              <a:buChar char="Ø"/>
              <a:defRPr/>
            </a:pPr>
            <a:r>
              <a:rPr lang="el-GR" sz="1800" b="1" u="sng" dirty="0" smtClean="0">
                <a:solidFill>
                  <a:srgbClr val="FFFF00"/>
                </a:solidFill>
              </a:rPr>
              <a:t>Το δικαίωμα στη λήθη </a:t>
            </a:r>
            <a:r>
              <a:rPr lang="el-GR" sz="1800" u="sng" dirty="0" smtClean="0"/>
              <a:t>ενισχύει το δικαίωμα διαγραφής</a:t>
            </a:r>
            <a:r>
              <a:rPr lang="el-GR" sz="1800" dirty="0" smtClean="0"/>
              <a:t>:</a:t>
            </a:r>
            <a:endParaRPr lang="en-US" sz="1800" dirty="0" smtClean="0"/>
          </a:p>
          <a:p>
            <a:pPr>
              <a:defRPr/>
            </a:pPr>
            <a:r>
              <a:rPr lang="el-GR" sz="1800" dirty="0" smtClean="0">
                <a:ea typeface="+mn-ea"/>
              </a:rPr>
              <a:t>Αφορά στο δικαίωμα διαγραφής δεδομένων στο διαδίκτυο</a:t>
            </a:r>
            <a:r>
              <a:rPr lang="el-GR" sz="1800" dirty="0" smtClean="0">
                <a:solidFill>
                  <a:srgbClr val="FF0000"/>
                </a:solidFill>
              </a:rPr>
              <a:t>*</a:t>
            </a:r>
            <a:r>
              <a:rPr lang="el-GR" sz="1800" dirty="0" smtClean="0">
                <a:ea typeface="+mn-ea"/>
              </a:rPr>
              <a:t>, που το άτομο δεν επιθυμεί τη δημοσίευση τους διότι του προκαλούν βλάβη και δεν είναι πλέον χρήσιμα για την ενημέρωση του κοινού</a:t>
            </a:r>
            <a:endParaRPr lang="en-US" sz="1800" dirty="0" smtClean="0">
              <a:ea typeface="+mn-ea"/>
            </a:endParaRPr>
          </a:p>
          <a:p>
            <a:pPr>
              <a:buNone/>
              <a:defRPr/>
            </a:pPr>
            <a:r>
              <a:rPr lang="en-US" sz="1800" dirty="0" smtClean="0">
                <a:solidFill>
                  <a:srgbClr val="FF0000"/>
                </a:solidFill>
              </a:rPr>
              <a:t>     </a:t>
            </a:r>
            <a:r>
              <a:rPr lang="en-US" sz="1800" dirty="0" smtClean="0">
                <a:solidFill>
                  <a:srgbClr val="FF0000"/>
                </a:solidFill>
                <a:latin typeface="Albertus Medium"/>
              </a:rPr>
              <a:t>* </a:t>
            </a:r>
            <a:r>
              <a:rPr lang="el-GR" sz="1800" i="1" dirty="0" smtClean="0"/>
              <a:t>π.χ. από αποτελέσματα μηχανών αναζήτησης όπως</a:t>
            </a:r>
            <a:r>
              <a:rPr lang="en-US" sz="1800" i="1" dirty="0" smtClean="0"/>
              <a:t> Google</a:t>
            </a:r>
            <a:r>
              <a:rPr lang="el-GR" sz="1800" i="1" dirty="0" smtClean="0"/>
              <a:t> και από μέσα κοινωνικής δικτύωσης όπως </a:t>
            </a:r>
            <a:r>
              <a:rPr lang="en-US" sz="1800" i="1" dirty="0" smtClean="0"/>
              <a:t>facebook, twitter </a:t>
            </a:r>
            <a:r>
              <a:rPr lang="el-GR" sz="1800" i="1" dirty="0" smtClean="0"/>
              <a:t>και </a:t>
            </a:r>
            <a:r>
              <a:rPr lang="en-US" sz="1800" i="1" dirty="0" err="1" smtClean="0"/>
              <a:t>Linkedin</a:t>
            </a:r>
            <a:endParaRPr lang="en-US" sz="1800" i="1" dirty="0" smtClean="0"/>
          </a:p>
          <a:p>
            <a:pPr>
              <a:defRPr/>
            </a:pPr>
            <a:r>
              <a:rPr lang="el-GR" sz="1800" dirty="0" smtClean="0">
                <a:ea typeface="+mn-ea"/>
              </a:rPr>
              <a:t>Προστατεύει την ιδιωτική ζωή του ατόμου από τις συνέπειες του διαδικτύου που «δεν ξεχνά ποτέ»</a:t>
            </a:r>
            <a:r>
              <a:rPr lang="el-GR" sz="1800" dirty="0" smtClean="0"/>
              <a:t>: ένα σφάλμα δεν μπορεί να στιγματίσει το άτομο για το υπόλοιπο της ζωής του</a:t>
            </a:r>
            <a:endParaRPr lang="en-US" sz="1800" dirty="0" smtClean="0">
              <a:ea typeface="+mn-ea"/>
            </a:endParaRPr>
          </a:p>
          <a:p>
            <a:pPr>
              <a:defRPr/>
            </a:pPr>
            <a:r>
              <a:rPr lang="el-GR" sz="1800" dirty="0" smtClean="0">
                <a:solidFill>
                  <a:srgbClr val="FFC000"/>
                </a:solidFill>
                <a:ea typeface="+mn-ea"/>
              </a:rPr>
              <a:t>Παραδείγματα:</a:t>
            </a:r>
            <a:r>
              <a:rPr lang="en-US" sz="1800" dirty="0" smtClean="0">
                <a:solidFill>
                  <a:srgbClr val="FFC000"/>
                </a:solidFill>
                <a:ea typeface="+mn-ea"/>
              </a:rPr>
              <a:t> </a:t>
            </a:r>
          </a:p>
          <a:p>
            <a:pPr marL="457200" indent="-457200">
              <a:buFont typeface="+mj-lt"/>
              <a:buAutoNum type="arabicPeriod"/>
              <a:defRPr/>
            </a:pPr>
            <a:r>
              <a:rPr lang="el-GR" sz="1800" dirty="0" smtClean="0">
                <a:ea typeface="+mn-ea"/>
              </a:rPr>
              <a:t>Το υποκείμενο μπορεί να ζητήσει τη διαγραφή από το διαδίκτυο περιεχομένου που το αφορά, το οποίο δημοσιεύτηκε σε κοινωνικό δίκτυο όταν ήταν παιδί και δεν είχε πλήρη επίγνωση των κινδύνων του διαδικτύου</a:t>
            </a:r>
            <a:endParaRPr lang="en-US" sz="1800" dirty="0" smtClean="0">
              <a:ea typeface="+mn-ea"/>
            </a:endParaRPr>
          </a:p>
          <a:p>
            <a:pPr marL="457200" indent="-457200">
              <a:buFont typeface="+mj-lt"/>
              <a:buAutoNum type="arabicPeriod"/>
              <a:defRPr/>
            </a:pPr>
            <a:r>
              <a:rPr lang="el-GR" sz="1800" dirty="0" smtClean="0">
                <a:ea typeface="+mn-ea"/>
              </a:rPr>
              <a:t>Το υποκείμενο μπορεί να ζητήσει τη διαγραφή από το διαδίκτυο οδυνηρών και δυσάρεστων υποθέσεων του παρελθόντος του</a:t>
            </a:r>
            <a:endParaRPr lang="en-US" sz="1800" dirty="0" smtClean="0">
              <a:ea typeface="+mn-ea"/>
            </a:endParaRPr>
          </a:p>
          <a:p>
            <a:pPr marL="457200" indent="-457200">
              <a:buFont typeface="+mj-lt"/>
              <a:buAutoNum type="arabicPeriod"/>
              <a:defRPr/>
            </a:pPr>
            <a:r>
              <a:rPr lang="el-GR" sz="1800" dirty="0" smtClean="0">
                <a:ea typeface="+mn-ea"/>
              </a:rPr>
              <a:t>Το υποκείμενο μπορεί να ζητήσει την απομάκρυνση ενός βίντεο σεξουαλικού περιεχομένου που τον θίγει</a:t>
            </a:r>
            <a:endParaRPr lang="en-US" sz="1800" dirty="0" smtClean="0">
              <a:ea typeface="+mn-ea"/>
            </a:endParaRPr>
          </a:p>
          <a:p>
            <a:pPr marL="457200" indent="-457200">
              <a:buFont typeface="+mj-lt"/>
              <a:buAutoNum type="arabicPeriod"/>
              <a:defRPr/>
            </a:pPr>
            <a:r>
              <a:rPr lang="el-GR" sz="1800" dirty="0" smtClean="0">
                <a:ea typeface="+mn-ea"/>
              </a:rPr>
              <a:t>Υ</a:t>
            </a:r>
            <a:r>
              <a:rPr lang="el-GR" sz="1800" dirty="0" smtClean="0"/>
              <a:t>πόθεση </a:t>
            </a:r>
            <a:r>
              <a:rPr lang="en-US" sz="1800" dirty="0" smtClean="0"/>
              <a:t>Google Spain</a:t>
            </a:r>
          </a:p>
          <a:p>
            <a:pPr>
              <a:buNone/>
              <a:defRPr/>
            </a:pPr>
            <a:endParaRPr lang="el-GR" sz="2200" dirty="0" smtClean="0"/>
          </a:p>
        </p:txBody>
      </p:sp>
      <p:sp>
        <p:nvSpPr>
          <p:cNvPr id="4" name="Slide Number Placeholder 3"/>
          <p:cNvSpPr>
            <a:spLocks noGrp="1"/>
          </p:cNvSpPr>
          <p:nvPr>
            <p:ph type="sldNum" sz="quarter" idx="12"/>
          </p:nvPr>
        </p:nvSpPr>
        <p:spPr/>
        <p:txBody>
          <a:bodyPr/>
          <a:lstStyle/>
          <a:p>
            <a:pPr>
              <a:defRPr/>
            </a:pPr>
            <a:fld id="{EDF1D370-2084-4297-8A73-26CAB419D0A6}" type="slidenum">
              <a:rPr lang="el-GR" smtClean="0"/>
              <a:pPr>
                <a:defRPr/>
              </a:pPr>
              <a:t>31</a:t>
            </a:fld>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B2F8F90D-FA66-425D-992F-2F795F0AF81A}" type="slidenum">
              <a:rPr lang="el-GR" altLang="en-US" sz="1400" smtClean="0">
                <a:latin typeface="Arial" charset="0"/>
              </a:rPr>
              <a:pPr>
                <a:spcBef>
                  <a:spcPct val="0"/>
                </a:spcBef>
                <a:buClrTx/>
                <a:buSzTx/>
                <a:buFontTx/>
                <a:buNone/>
                <a:defRPr/>
              </a:pPr>
              <a:t>32</a:t>
            </a:fld>
            <a:endParaRPr lang="el-GR" altLang="en-US" sz="1400" smtClean="0">
              <a:latin typeface="Arial" charset="0"/>
            </a:endParaRPr>
          </a:p>
        </p:txBody>
      </p:sp>
      <p:sp>
        <p:nvSpPr>
          <p:cNvPr id="6147" name="Rectangle 3"/>
          <p:cNvSpPr>
            <a:spLocks noGrp="1" noChangeArrowheads="1"/>
          </p:cNvSpPr>
          <p:nvPr>
            <p:ph type="body" idx="1"/>
          </p:nvPr>
        </p:nvSpPr>
        <p:spPr>
          <a:xfrm>
            <a:off x="467545" y="333375"/>
            <a:ext cx="8208912" cy="6119813"/>
          </a:xfrm>
          <a:effectLst>
            <a:outerShdw dist="35921" dir="2700000" algn="ctr" rotWithShape="0">
              <a:schemeClr val="bg2"/>
            </a:outerShdw>
          </a:effectLst>
        </p:spPr>
        <p:txBody>
          <a:bodyPr/>
          <a:lstStyle/>
          <a:p>
            <a:pPr>
              <a:defRPr/>
            </a:pPr>
            <a:r>
              <a:rPr lang="el-GR" sz="2200" b="1" dirty="0" smtClean="0">
                <a:solidFill>
                  <a:srgbClr val="FFFF00"/>
                </a:solidFill>
                <a:effectLst>
                  <a:outerShdw blurRad="38100" dist="38100" dir="2700000" algn="tl">
                    <a:srgbClr val="000000">
                      <a:alpha val="43137"/>
                    </a:srgbClr>
                  </a:outerShdw>
                </a:effectLst>
              </a:rPr>
              <a:t>Δικαίωμα περιορισμού</a:t>
            </a:r>
            <a:r>
              <a:rPr lang="en-US" sz="2200" b="1" dirty="0" smtClean="0">
                <a:solidFill>
                  <a:srgbClr val="FFFF00"/>
                </a:solidFill>
                <a:effectLst>
                  <a:outerShdw blurRad="38100" dist="38100" dir="2700000" algn="tl">
                    <a:srgbClr val="000000">
                      <a:alpha val="43137"/>
                    </a:srgbClr>
                  </a:outerShdw>
                </a:effectLst>
              </a:rPr>
              <a:t> (Right to restriction)</a:t>
            </a:r>
            <a:r>
              <a:rPr lang="el-GR" sz="2200" b="1" dirty="0" smtClean="0">
                <a:solidFill>
                  <a:srgbClr val="FFFF00"/>
                </a:solidFill>
                <a:effectLst>
                  <a:outerShdw blurRad="38100" dist="38100" dir="2700000" algn="tl">
                    <a:srgbClr val="000000">
                      <a:alpha val="43137"/>
                    </a:srgbClr>
                  </a:outerShdw>
                </a:effectLst>
              </a:rPr>
              <a:t> (Άρθρο 18)</a:t>
            </a:r>
          </a:p>
          <a:p>
            <a:pPr lvl="4">
              <a:defRPr/>
            </a:pPr>
            <a:endParaRPr lang="el-GR" sz="10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2200" dirty="0" smtClean="0"/>
              <a:t>Στην Οδηγία προϋπήρχε ο «περιορισμός» ως «κλείδωμα» των δεδομένων</a:t>
            </a:r>
          </a:p>
          <a:p>
            <a:pPr lvl="2">
              <a:buFont typeface="Wingdings" pitchFamily="2" charset="2"/>
              <a:buChar char="Ø"/>
              <a:defRPr/>
            </a:pPr>
            <a:endParaRPr lang="el-GR" sz="1400" b="1" dirty="0" smtClean="0">
              <a:solidFill>
                <a:srgbClr val="FFC000"/>
              </a:solidFill>
            </a:endParaRPr>
          </a:p>
          <a:p>
            <a:pPr>
              <a:buFont typeface="Wingdings" pitchFamily="2" charset="2"/>
              <a:buChar char="Ø"/>
              <a:defRPr/>
            </a:pPr>
            <a:r>
              <a:rPr lang="el-GR" sz="2200" b="1" dirty="0" smtClean="0">
                <a:solidFill>
                  <a:srgbClr val="FFC000"/>
                </a:solidFill>
              </a:rPr>
              <a:t>Μέθοδοι περιορισμού της επεξεργασίας είναι: </a:t>
            </a:r>
            <a:r>
              <a:rPr lang="el-GR" sz="2200" dirty="0" smtClean="0"/>
              <a:t>(α) η προσωρινή μετακίνηση επιλεγμένων δεδομένων σε άλλο σύστημα, (β) η αφαίρεση της προσβασιμότητας των επιλεγμένων δεδομένων από τους χρήστες (γ) η προσωρινή αφαίρεση δημοσιευμένων δεδομένων από ιστοσελίδα</a:t>
            </a:r>
          </a:p>
          <a:p>
            <a:pPr lvl="2">
              <a:buFont typeface="Wingdings" pitchFamily="2" charset="2"/>
              <a:buChar char="Ø"/>
              <a:defRPr/>
            </a:pPr>
            <a:endParaRPr lang="el-GR" sz="1400" dirty="0" smtClean="0"/>
          </a:p>
          <a:p>
            <a:pPr>
              <a:buFont typeface="Wingdings" pitchFamily="2" charset="2"/>
              <a:buChar char="Ø"/>
              <a:defRPr/>
            </a:pPr>
            <a:r>
              <a:rPr lang="el-GR" sz="2200" dirty="0" smtClean="0"/>
              <a:t>Σε αυτοματοποιημένη επεξεργασία:</a:t>
            </a:r>
          </a:p>
          <a:p>
            <a:pPr lvl="2">
              <a:defRPr/>
            </a:pPr>
            <a:r>
              <a:rPr lang="el-GR" sz="2200" dirty="0" smtClean="0">
                <a:ea typeface="+mn-ea"/>
              </a:rPr>
              <a:t>Ο περιορισμός διασφαλίζεται με τεχνικά μέσα έτσι ώστε τα δεδομένα να μην υπόκεινται σε περαιτέρω επεξεργασία ή να μην μπορούν να αλλάξουν</a:t>
            </a:r>
          </a:p>
          <a:p>
            <a:pPr lvl="2">
              <a:defRPr/>
            </a:pPr>
            <a:r>
              <a:rPr lang="el-GR" sz="2200" dirty="0" smtClean="0">
                <a:ea typeface="+mn-ea"/>
              </a:rPr>
              <a:t>Αναγράφεται στο σύστημα ότι η επεξεργασία είναι περιορισμένη</a:t>
            </a:r>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B2F8F90D-FA66-425D-992F-2F795F0AF81A}" type="slidenum">
              <a:rPr lang="el-GR" altLang="en-US" sz="1400" smtClean="0">
                <a:latin typeface="Arial" charset="0"/>
              </a:rPr>
              <a:pPr>
                <a:spcBef>
                  <a:spcPct val="0"/>
                </a:spcBef>
                <a:buClrTx/>
                <a:buSzTx/>
                <a:buFontTx/>
                <a:buNone/>
                <a:defRPr/>
              </a:pPr>
              <a:t>33</a:t>
            </a:fld>
            <a:endParaRPr lang="el-GR" altLang="en-US" sz="1400" smtClean="0">
              <a:latin typeface="Arial" charset="0"/>
            </a:endParaRPr>
          </a:p>
        </p:txBody>
      </p:sp>
      <p:sp>
        <p:nvSpPr>
          <p:cNvPr id="6147" name="Rectangle 3"/>
          <p:cNvSpPr>
            <a:spLocks noGrp="1" noChangeArrowheads="1"/>
          </p:cNvSpPr>
          <p:nvPr>
            <p:ph type="body" idx="1"/>
          </p:nvPr>
        </p:nvSpPr>
        <p:spPr>
          <a:xfrm>
            <a:off x="323850" y="333375"/>
            <a:ext cx="8569325" cy="6119813"/>
          </a:xfrm>
          <a:effectLst>
            <a:outerShdw dist="35921" dir="2700000" algn="ctr" rotWithShape="0">
              <a:schemeClr val="bg2"/>
            </a:outerShdw>
          </a:effectLst>
        </p:spPr>
        <p:txBody>
          <a:bodyPr/>
          <a:lstStyle/>
          <a:p>
            <a:pPr>
              <a:buFont typeface="Wingdings" pitchFamily="2" charset="2"/>
              <a:buChar char="Ø"/>
              <a:defRPr/>
            </a:pPr>
            <a:r>
              <a:rPr lang="el-GR" sz="2000" b="1" dirty="0" smtClean="0">
                <a:solidFill>
                  <a:srgbClr val="FFC000"/>
                </a:solidFill>
              </a:rPr>
              <a:t>Μπορεί να ασκηθεί όταν:</a:t>
            </a:r>
          </a:p>
          <a:p>
            <a:pPr lvl="2">
              <a:buFont typeface="Wingdings" pitchFamily="2" charset="2"/>
              <a:buChar char="Ø"/>
              <a:defRPr/>
            </a:pPr>
            <a:endParaRPr lang="el-GR" sz="1200" dirty="0" smtClean="0"/>
          </a:p>
          <a:p>
            <a:pPr>
              <a:defRPr/>
            </a:pPr>
            <a:r>
              <a:rPr lang="el-GR" sz="2000" dirty="0" smtClean="0"/>
              <a:t>το άτομο αμφισβητεί την ακρίβεια των δεδομένων του και</a:t>
            </a:r>
          </a:p>
          <a:p>
            <a:pPr>
              <a:buNone/>
              <a:defRPr/>
            </a:pPr>
            <a:r>
              <a:rPr lang="el-GR" sz="2000" dirty="0" smtClean="0"/>
              <a:t>     ζητά να περιοριστούν τα δεδομένα του μέχρι ο οργανισμός να επαληθεύσει την ακρίβεια τους</a:t>
            </a:r>
          </a:p>
          <a:p>
            <a:pPr>
              <a:defRPr/>
            </a:pPr>
            <a:r>
              <a:rPr lang="el-GR" sz="2000" dirty="0" smtClean="0"/>
              <a:t>η επεξεργασία είναι παράνομη και το άτομο ζητά να περιοριστούν τα δεδομένα του αντί να διαγραφούν</a:t>
            </a:r>
          </a:p>
          <a:p>
            <a:pPr>
              <a:defRPr/>
            </a:pPr>
            <a:r>
              <a:rPr lang="el-GR" sz="2000" dirty="0" smtClean="0"/>
              <a:t>τα δεδομένα δεν είναι πλέον απαραίτητα αλλά ζητούνται από το υποκείμενο για νομική αξίωση</a:t>
            </a:r>
          </a:p>
          <a:p>
            <a:pPr>
              <a:defRPr/>
            </a:pPr>
            <a:r>
              <a:rPr lang="el-GR" sz="2000" dirty="0" smtClean="0"/>
              <a:t>το άτομο έχει αντιρρήσεις για την επεξεργασία (άρθρο 21) και ζητά τον περιορισμό των δεδομένων του εις αναμονή της επαλήθευσης του κατά πόσο οι λόγοι του οργανισμού υπερισχύουν έναντι των δικών του</a:t>
            </a:r>
          </a:p>
          <a:p>
            <a:pPr marL="800100" lvl="2" indent="0">
              <a:buFontTx/>
              <a:buNone/>
              <a:defRPr/>
            </a:pPr>
            <a:r>
              <a:rPr lang="el-GR" sz="1200" dirty="0" smtClean="0"/>
              <a:t> </a:t>
            </a:r>
          </a:p>
          <a:p>
            <a:pPr>
              <a:buFont typeface="Wingdings" pitchFamily="2" charset="2"/>
              <a:buChar char="Ø"/>
              <a:defRPr/>
            </a:pPr>
            <a:r>
              <a:rPr lang="el-GR" sz="2000" dirty="0" smtClean="0"/>
              <a:t>Όταν γίνει περιορισμός, επεξεργασία επιτρέπεται μόνο με συγκατάθεση ή για νομική αξίωση ή για λόγους δημοσίου συμφέροντος</a:t>
            </a:r>
          </a:p>
          <a:p>
            <a:pPr lvl="2">
              <a:buFont typeface="Wingdings" pitchFamily="2" charset="2"/>
              <a:buChar char="Ø"/>
              <a:defRPr/>
            </a:pPr>
            <a:endParaRPr lang="el-GR" sz="1200" dirty="0" smtClean="0"/>
          </a:p>
          <a:p>
            <a:pPr>
              <a:buFont typeface="Wingdings" pitchFamily="2" charset="2"/>
              <a:buChar char="Ø"/>
              <a:defRPr/>
            </a:pPr>
            <a:r>
              <a:rPr lang="el-GR" sz="2000" b="1" dirty="0" smtClean="0">
                <a:solidFill>
                  <a:srgbClr val="FFC000"/>
                </a:solidFill>
              </a:rPr>
              <a:t>Παράδειγμα:</a:t>
            </a:r>
            <a:r>
              <a:rPr lang="el-GR" sz="2000" dirty="0" smtClean="0"/>
              <a:t> φυσικό πρόσωπο ισχυρίζεται ότι είναι παράνομη η αποστολή διαφημιστικού μηνύματος από εμπορικό κατάστημα. Αντί να ζητήσει τη διαγραφή τους ζητά τον προσωρινό περιορισμό τους</a:t>
            </a:r>
          </a:p>
          <a:p>
            <a:pPr marL="800100" lvl="2" indent="0">
              <a:buFontTx/>
              <a:buNone/>
              <a:defRPr/>
            </a:pPr>
            <a:r>
              <a:rPr lang="el-GR" sz="1200" dirty="0" smtClean="0"/>
              <a:t>  </a:t>
            </a:r>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1A13DE3-F6D5-475A-A123-9271A8EE631B}" type="slidenum">
              <a:rPr lang="el-GR" altLang="en-US" sz="1400" smtClean="0">
                <a:latin typeface="Arial" charset="0"/>
              </a:rPr>
              <a:pPr>
                <a:spcBef>
                  <a:spcPct val="0"/>
                </a:spcBef>
                <a:buClrTx/>
                <a:buSzTx/>
                <a:buFontTx/>
                <a:buNone/>
                <a:defRPr/>
              </a:pPr>
              <a:t>34</a:t>
            </a:fld>
            <a:endParaRPr lang="el-GR" altLang="en-US" sz="1400" smtClean="0">
              <a:latin typeface="Arial" charset="0"/>
            </a:endParaRPr>
          </a:p>
        </p:txBody>
      </p:sp>
      <p:sp>
        <p:nvSpPr>
          <p:cNvPr id="6147" name="Rectangle 3"/>
          <p:cNvSpPr>
            <a:spLocks noGrp="1" noChangeArrowheads="1"/>
          </p:cNvSpPr>
          <p:nvPr>
            <p:ph type="body" idx="1"/>
          </p:nvPr>
        </p:nvSpPr>
        <p:spPr>
          <a:xfrm>
            <a:off x="250825" y="260350"/>
            <a:ext cx="8893175" cy="6192838"/>
          </a:xfrm>
          <a:effectLst>
            <a:outerShdw dist="35921" dir="2700000" algn="ctr" rotWithShape="0">
              <a:schemeClr val="bg2"/>
            </a:outerShdw>
          </a:effectLst>
        </p:spPr>
        <p:txBody>
          <a:bodyPr/>
          <a:lstStyle/>
          <a:p>
            <a:pPr>
              <a:defRPr/>
            </a:pPr>
            <a:r>
              <a:rPr lang="el-GR" sz="2200" b="1" dirty="0" smtClean="0">
                <a:solidFill>
                  <a:srgbClr val="FFFF00"/>
                </a:solidFill>
                <a:effectLst>
                  <a:outerShdw blurRad="38100" dist="38100" dir="2700000" algn="tl">
                    <a:srgbClr val="000000">
                      <a:alpha val="43137"/>
                    </a:srgbClr>
                  </a:outerShdw>
                </a:effectLst>
              </a:rPr>
              <a:t>Δικαίωμα στη φορητότητα των δεδομένων</a:t>
            </a:r>
            <a:r>
              <a:rPr lang="en-US" sz="2200" b="1" dirty="0" smtClean="0">
                <a:solidFill>
                  <a:srgbClr val="FFFF00"/>
                </a:solidFill>
                <a:effectLst>
                  <a:outerShdw blurRad="38100" dist="38100" dir="2700000" algn="tl">
                    <a:srgbClr val="000000">
                      <a:alpha val="43137"/>
                    </a:srgbClr>
                  </a:outerShdw>
                </a:effectLst>
              </a:rPr>
              <a:t> (Right to data portability)</a:t>
            </a:r>
            <a:r>
              <a:rPr lang="el-GR" sz="2200" b="1" dirty="0" smtClean="0">
                <a:solidFill>
                  <a:srgbClr val="FFFF00"/>
                </a:solidFill>
                <a:effectLst>
                  <a:outerShdw blurRad="38100" dist="38100" dir="2700000" algn="tl">
                    <a:srgbClr val="000000">
                      <a:alpha val="43137"/>
                    </a:srgbClr>
                  </a:outerShdw>
                </a:effectLst>
              </a:rPr>
              <a:t>  (Άρθρο 20)</a:t>
            </a:r>
          </a:p>
          <a:p>
            <a:pPr lvl="2">
              <a:buFontTx/>
              <a:buNone/>
              <a:defRPr/>
            </a:pPr>
            <a:endParaRPr lang="el-GR" sz="14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2000" dirty="0" smtClean="0">
                <a:effectLst>
                  <a:outerShdw blurRad="38100" dist="38100" dir="2700000" algn="tl">
                    <a:srgbClr val="000000">
                      <a:alpha val="43137"/>
                    </a:srgbClr>
                  </a:outerShdw>
                </a:effectLst>
              </a:rPr>
              <a:t>Το υποκείμενο των δεδομένων έχει δικαίωμα να λάβει, σε ψηφιακή μορφή (</a:t>
            </a:r>
            <a:r>
              <a:rPr lang="el-GR" sz="2000" u="sng" dirty="0" smtClean="0">
                <a:effectLst>
                  <a:outerShdw blurRad="38100" dist="38100" dir="2700000" algn="tl">
                    <a:srgbClr val="000000">
                      <a:alpha val="43137"/>
                    </a:srgbClr>
                  </a:outerShdw>
                </a:effectLst>
              </a:rPr>
              <a:t>σε μορφή αναγνώσιμη, τόσο από τον άνθρωπο όσο και από το μηχανογραφημένο σύστημα του άλλου οργανισμού</a:t>
            </a:r>
            <a:r>
              <a:rPr lang="el-GR" sz="2000" dirty="0" smtClean="0">
                <a:effectLst>
                  <a:outerShdw blurRad="38100" dist="38100" dir="2700000" algn="tl">
                    <a:srgbClr val="000000">
                      <a:alpha val="43137"/>
                    </a:srgbClr>
                  </a:outerShdw>
                </a:effectLst>
              </a:rPr>
              <a:t>), δεδομένα που το ίδιο έχει παράσχει στον υπεύθυνο επεξεργασίας. Έχει επίσης δικαίωμα μεταφοράς τους σε άλλον υπεύθυνο επεξεργασίας, χωρίς αντίρρηση από τον πρώτο υπεύθυνο επεξεργασίας, όταν:</a:t>
            </a:r>
          </a:p>
          <a:p>
            <a:pPr>
              <a:defRPr/>
            </a:pPr>
            <a:r>
              <a:rPr lang="el-GR" sz="2000" dirty="0" smtClean="0">
                <a:effectLst>
                  <a:outerShdw blurRad="38100" dist="38100" dir="2700000" algn="tl">
                    <a:srgbClr val="000000">
                      <a:alpha val="43137"/>
                    </a:srgbClr>
                  </a:outerShdw>
                </a:effectLst>
              </a:rPr>
              <a:t>η επεξεργασία είναι αυτοματοποιημένη    ΚΑΙ</a:t>
            </a:r>
          </a:p>
          <a:p>
            <a:pPr>
              <a:defRPr/>
            </a:pPr>
            <a:r>
              <a:rPr lang="el-GR" sz="2000" dirty="0" smtClean="0">
                <a:effectLst>
                  <a:outerShdw blurRad="38100" dist="38100" dir="2700000" algn="tl">
                    <a:srgbClr val="000000">
                      <a:alpha val="43137"/>
                    </a:srgbClr>
                  </a:outerShdw>
                </a:effectLst>
              </a:rPr>
              <a:t>το υποκείμενο των δεδομένων έχει δώσει τη συγκατάθεση του για τη μεταφορά ή η επεξεργασία βασίζεται σε σύμβαση   ΚΑΙ</a:t>
            </a:r>
          </a:p>
          <a:p>
            <a:pPr>
              <a:defRPr/>
            </a:pPr>
            <a:r>
              <a:rPr lang="el-GR" sz="2000" dirty="0" smtClean="0">
                <a:effectLst>
                  <a:outerShdw blurRad="38100" dist="38100" dir="2700000" algn="tl">
                    <a:srgbClr val="000000">
                      <a:alpha val="43137"/>
                    </a:srgbClr>
                  </a:outerShdw>
                </a:effectLst>
              </a:rPr>
              <a:t>τα προσωπικά δεδομένα έχουν δοθεί στον οργανισμό από το ΙΔΙΟ το άτομο    ΚΑΙ</a:t>
            </a:r>
          </a:p>
          <a:p>
            <a:pPr>
              <a:defRPr/>
            </a:pPr>
            <a:r>
              <a:rPr lang="el-GR" sz="2000" dirty="0" smtClean="0">
                <a:effectLst>
                  <a:outerShdw blurRad="38100" dist="38100" dir="2700000" algn="tl">
                    <a:srgbClr val="000000">
                      <a:alpha val="43137"/>
                    </a:srgbClr>
                  </a:outerShdw>
                </a:effectLst>
              </a:rPr>
              <a:t>δεν επηρεάζονται δυσμενώς τα δικαιώματα και οι ελευθερίες άλλων </a:t>
            </a:r>
            <a:r>
              <a:rPr lang="el-GR" sz="2000" dirty="0" smtClean="0"/>
              <a:t> </a:t>
            </a:r>
            <a:r>
              <a:rPr lang="el-GR" sz="2000" dirty="0" smtClean="0">
                <a:effectLst>
                  <a:outerShdw blurRad="38100" dist="38100" dir="2700000" algn="tl">
                    <a:srgbClr val="000000">
                      <a:alpha val="43137"/>
                    </a:srgbClr>
                  </a:outerShdw>
                </a:effectLst>
              </a:rPr>
              <a:t>(περιλαμβάνουν επαγγελματικό απόρρητο, πνευματική ιδιοκτησία, προστασία λογισμικού)</a:t>
            </a:r>
          </a:p>
          <a:p>
            <a:pPr lvl="1">
              <a:buFontTx/>
              <a:buNone/>
              <a:defRPr/>
            </a:pPr>
            <a:r>
              <a:rPr lang="el-GR" sz="1600" dirty="0" smtClean="0">
                <a:effectLst>
                  <a:outerShdw blurRad="38100" dist="38100" dir="2700000" algn="tl">
                    <a:srgbClr val="000000">
                      <a:alpha val="43137"/>
                    </a:srgbClr>
                  </a:outerShdw>
                </a:effectLst>
              </a:rPr>
              <a:t>   </a:t>
            </a:r>
            <a:r>
              <a:rPr lang="el-GR" sz="2000" dirty="0" smtClean="0">
                <a:effectLst>
                  <a:outerShdw blurRad="38100" dist="38100" dir="2700000" algn="tl">
                    <a:srgbClr val="000000">
                      <a:alpha val="43137"/>
                    </a:srgbClr>
                  </a:outerShdw>
                </a:effectLst>
              </a:rPr>
              <a:t> </a:t>
            </a:r>
          </a:p>
          <a:p>
            <a:pPr>
              <a:buFont typeface="Wingdings" pitchFamily="2" charset="2"/>
              <a:buChar char="Ø"/>
              <a:defRPr/>
            </a:pPr>
            <a:endParaRPr lang="el-GR" sz="2200" dirty="0" smtClean="0"/>
          </a:p>
          <a:p>
            <a:pPr>
              <a:buFont typeface="Wingdings" pitchFamily="2" charset="2"/>
              <a:buChar char="Ø"/>
              <a:defRPr/>
            </a:pPr>
            <a:endParaRPr lang="el-GR" sz="2200" dirty="0" smtClean="0"/>
          </a:p>
          <a:p>
            <a:pPr>
              <a:buFont typeface="Wingdings" pitchFamily="2" charset="2"/>
              <a:buChar char="Ø"/>
              <a:defRPr/>
            </a:pPr>
            <a:r>
              <a:rPr lang="el-GR" sz="2200" dirty="0" smtClean="0"/>
              <a:t> </a:t>
            </a:r>
            <a:endParaRPr lang="el-GR" sz="22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E764375-75DB-482F-832B-A0DA873D76F2}" type="slidenum">
              <a:rPr lang="el-GR" altLang="en-US" sz="1400" smtClean="0">
                <a:latin typeface="Arial" charset="0"/>
              </a:rPr>
              <a:pPr>
                <a:spcBef>
                  <a:spcPct val="0"/>
                </a:spcBef>
                <a:buClrTx/>
                <a:buSzTx/>
                <a:buFontTx/>
                <a:buNone/>
                <a:defRPr/>
              </a:pPr>
              <a:t>35</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208962" cy="6192838"/>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Ø"/>
              <a:defRPr/>
            </a:pPr>
            <a:r>
              <a:rPr lang="el-GR" sz="2400" dirty="0" smtClean="0">
                <a:effectLst>
                  <a:outerShdw blurRad="38100" dist="38100" dir="2700000" algn="tl">
                    <a:srgbClr val="000000">
                      <a:alpha val="43137"/>
                    </a:srgbClr>
                  </a:outerShdw>
                </a:effectLst>
              </a:rPr>
              <a:t>Όσον αφορά στα δεδομένα υπαλλήλων, το δικαίωμα φορητότητας εφαρμόζεται μόνο εάν η επεξεργασία βασίζεται σε σύμβαση, στην οποία ο υπάλληλος είναι μέρος </a:t>
            </a:r>
          </a:p>
          <a:p>
            <a:pPr lvl="2">
              <a:buFont typeface="Wingdings" pitchFamily="2" charset="2"/>
              <a:buChar char="Ø"/>
              <a:defRPr/>
            </a:pPr>
            <a:endParaRPr lang="el-GR" sz="1600" dirty="0" smtClean="0">
              <a:effectLst>
                <a:outerShdw blurRad="38100" dist="38100" dir="2700000" algn="tl">
                  <a:srgbClr val="000000">
                    <a:alpha val="43137"/>
                  </a:srgbClr>
                </a:outerShdw>
              </a:effectLst>
            </a:endParaRPr>
          </a:p>
          <a:p>
            <a:pPr>
              <a:buFont typeface="Wingdings" pitchFamily="2" charset="2"/>
              <a:buChar char="Ø"/>
              <a:defRPr/>
            </a:pPr>
            <a:r>
              <a:rPr lang="el-GR" sz="2400" b="1" dirty="0" smtClean="0">
                <a:solidFill>
                  <a:srgbClr val="FFC000"/>
                </a:solidFill>
                <a:effectLst>
                  <a:outerShdw blurRad="38100" dist="38100" dir="2700000" algn="tl">
                    <a:srgbClr val="000000">
                      <a:alpha val="43137"/>
                    </a:srgbClr>
                  </a:outerShdw>
                </a:effectLst>
              </a:rPr>
              <a:t>Παραδείγματα:</a:t>
            </a:r>
          </a:p>
          <a:p>
            <a:pPr>
              <a:defRPr/>
            </a:pPr>
            <a:r>
              <a:rPr lang="el-GR" sz="2400" dirty="0" smtClean="0">
                <a:effectLst>
                  <a:outerShdw blurRad="38100" dist="38100" dir="2700000" algn="tl">
                    <a:srgbClr val="000000">
                      <a:alpha val="43137"/>
                    </a:srgbClr>
                  </a:outerShdw>
                </a:effectLst>
              </a:rPr>
              <a:t>Οι χρήστες θα μπορούν να μεταφέρουν τα δεδομένα τους από μια ιστοσελίδα κοινωνικής δικτύωσης σε άλλη</a:t>
            </a:r>
          </a:p>
          <a:p>
            <a:pPr lvl="2">
              <a:defRPr/>
            </a:pPr>
            <a:endParaRPr lang="el-GR" sz="1600" dirty="0" smtClean="0">
              <a:effectLst>
                <a:outerShdw blurRad="38100" dist="38100" dir="2700000" algn="tl">
                  <a:srgbClr val="000000">
                    <a:alpha val="43137"/>
                  </a:srgbClr>
                </a:outerShdw>
              </a:effectLst>
            </a:endParaRPr>
          </a:p>
          <a:p>
            <a:pPr>
              <a:defRPr/>
            </a:pPr>
            <a:r>
              <a:rPr lang="el-GR" sz="2400" dirty="0" smtClean="0">
                <a:effectLst>
                  <a:outerShdw blurRad="38100" dist="38100" dir="2700000" algn="tl">
                    <a:srgbClr val="000000">
                      <a:alpha val="43137"/>
                    </a:srgbClr>
                  </a:outerShdw>
                </a:effectLst>
              </a:rPr>
              <a:t>Οι ασφαλιζόμενοι από μια ασφαλιστική εταιρεία σε άλλη</a:t>
            </a:r>
          </a:p>
          <a:p>
            <a:pPr lvl="2">
              <a:defRPr/>
            </a:pPr>
            <a:endParaRPr lang="el-GR" sz="1600" dirty="0" smtClean="0">
              <a:effectLst>
                <a:outerShdw blurRad="38100" dist="38100" dir="2700000" algn="tl">
                  <a:srgbClr val="000000">
                    <a:alpha val="43137"/>
                  </a:srgbClr>
                </a:outerShdw>
              </a:effectLst>
            </a:endParaRPr>
          </a:p>
          <a:p>
            <a:pPr>
              <a:buFontTx/>
              <a:buNone/>
              <a:defRPr/>
            </a:pPr>
            <a:endParaRPr lang="el-GR" sz="2800" dirty="0" smtClean="0">
              <a:effectLst>
                <a:outerShdw blurRad="38100" dist="38100" dir="2700000" algn="tl">
                  <a:srgbClr val="000000">
                    <a:alpha val="43137"/>
                  </a:srgbClr>
                </a:outerShdw>
              </a:effectLst>
            </a:endParaRPr>
          </a:p>
          <a:p>
            <a:pPr>
              <a:defRPr/>
            </a:pPr>
            <a:endParaRPr lang="el-GR" sz="28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endParaRPr lang="el-GR" sz="1800" dirty="0" smtClean="0"/>
          </a:p>
          <a:p>
            <a:pPr marL="0" indent="0">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B3F44491-2DC0-45C4-AF2D-F9D66C874AFE}" type="slidenum">
              <a:rPr lang="el-GR" altLang="en-US" sz="1400" smtClean="0">
                <a:latin typeface="Arial" charset="0"/>
              </a:rPr>
              <a:pPr>
                <a:spcBef>
                  <a:spcPct val="0"/>
                </a:spcBef>
                <a:buClrTx/>
                <a:buSzTx/>
                <a:buFontTx/>
                <a:buNone/>
                <a:defRPr/>
              </a:pPr>
              <a:t>36</a:t>
            </a:fld>
            <a:endParaRPr lang="el-GR" altLang="en-US" sz="1400" smtClean="0">
              <a:latin typeface="Arial" charset="0"/>
            </a:endParaRPr>
          </a:p>
        </p:txBody>
      </p:sp>
      <p:sp>
        <p:nvSpPr>
          <p:cNvPr id="6147" name="Rectangle 3"/>
          <p:cNvSpPr>
            <a:spLocks noGrp="1" noChangeArrowheads="1"/>
          </p:cNvSpPr>
          <p:nvPr>
            <p:ph type="body" idx="1"/>
          </p:nvPr>
        </p:nvSpPr>
        <p:spPr>
          <a:xfrm>
            <a:off x="539750" y="260350"/>
            <a:ext cx="8424863" cy="6192838"/>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Ø"/>
              <a:defRPr/>
            </a:pPr>
            <a:r>
              <a:rPr lang="el-GR" sz="2200" dirty="0" smtClean="0">
                <a:effectLst>
                  <a:outerShdw blurRad="38100" dist="38100" dir="2700000" algn="tl">
                    <a:srgbClr val="000000">
                      <a:alpha val="43137"/>
                    </a:srgbClr>
                  </a:outerShdw>
                </a:effectLst>
              </a:rPr>
              <a:t>Ένας οργανισμός δεν μπορεί να διατηρεί τα δεδομένα</a:t>
            </a:r>
          </a:p>
          <a:p>
            <a:pPr>
              <a:buFontTx/>
              <a:buNone/>
              <a:defRPr/>
            </a:pPr>
            <a:r>
              <a:rPr lang="el-GR" sz="2200" dirty="0" smtClean="0">
                <a:effectLst>
                  <a:outerShdw blurRad="38100" dist="38100" dir="2700000" algn="tl">
                    <a:srgbClr val="000000">
                      <a:alpha val="43137"/>
                    </a:srgbClr>
                  </a:outerShdw>
                </a:effectLst>
              </a:rPr>
              <a:t>για περισσότερο χρονικό διάστημα από αυτό που χρειάζεται </a:t>
            </a:r>
          </a:p>
          <a:p>
            <a:pPr>
              <a:buFontTx/>
              <a:buNone/>
              <a:defRPr/>
            </a:pPr>
            <a:r>
              <a:rPr lang="el-GR" sz="2200" dirty="0" smtClean="0">
                <a:effectLst>
                  <a:outerShdw blurRad="38100" dist="38100" dir="2700000" algn="tl">
                    <a:srgbClr val="000000">
                      <a:alpha val="43137"/>
                    </a:srgbClr>
                  </a:outerShdw>
                </a:effectLst>
              </a:rPr>
              <a:t>να πραγματοποιηθεί ο σκοπός της επεξεργασίας, απλά επειδή</a:t>
            </a:r>
          </a:p>
          <a:p>
            <a:pPr>
              <a:buFontTx/>
              <a:buNone/>
              <a:defRPr/>
            </a:pPr>
            <a:r>
              <a:rPr lang="el-GR" sz="2200" dirty="0" smtClean="0">
                <a:effectLst>
                  <a:outerShdw blurRad="38100" dist="38100" dir="2700000" algn="tl">
                    <a:srgbClr val="000000">
                      <a:alpha val="43137"/>
                    </a:srgbClr>
                  </a:outerShdw>
                </a:effectLst>
              </a:rPr>
              <a:t>μεταγενέστερα μπορεί να ασκηθεί το δικαίωμα της φορητότητας</a:t>
            </a:r>
          </a:p>
          <a:p>
            <a:pPr lvl="2">
              <a:buFontTx/>
              <a:buNone/>
              <a:defRPr/>
            </a:pPr>
            <a:endParaRPr lang="el-GR" sz="1400" dirty="0" smtClean="0">
              <a:effectLst>
                <a:outerShdw blurRad="38100" dist="38100" dir="2700000" algn="tl">
                  <a:srgbClr val="000000">
                    <a:alpha val="43137"/>
                  </a:srgbClr>
                </a:outerShdw>
              </a:effectLst>
            </a:endParaRPr>
          </a:p>
          <a:p>
            <a:pPr>
              <a:buFont typeface="Wingdings" pitchFamily="2" charset="2"/>
              <a:buChar char="Ø"/>
              <a:defRPr/>
            </a:pPr>
            <a:r>
              <a:rPr lang="el-GR" sz="2200" dirty="0" smtClean="0">
                <a:effectLst>
                  <a:outerShdw blurRad="38100" dist="38100" dir="2700000" algn="tl">
                    <a:srgbClr val="000000">
                      <a:alpha val="43137"/>
                    </a:srgbClr>
                  </a:outerShdw>
                </a:effectLst>
              </a:rPr>
              <a:t>Το δικαίωμα στη φορητότητα δεν συνεπάγεται αυτόματη</a:t>
            </a:r>
          </a:p>
          <a:p>
            <a:pPr>
              <a:buFontTx/>
              <a:buNone/>
              <a:defRPr/>
            </a:pPr>
            <a:r>
              <a:rPr lang="el-GR" sz="2200" dirty="0" smtClean="0">
                <a:effectLst>
                  <a:outerShdw blurRad="38100" dist="38100" dir="2700000" algn="tl">
                    <a:srgbClr val="000000">
                      <a:alpha val="43137"/>
                    </a:srgbClr>
                  </a:outerShdw>
                </a:effectLst>
              </a:rPr>
              <a:t>διαγραφή των δεδομένων από το σύστημα του υπεύθυνου </a:t>
            </a:r>
          </a:p>
          <a:p>
            <a:pPr>
              <a:buFontTx/>
              <a:buNone/>
              <a:defRPr/>
            </a:pPr>
            <a:r>
              <a:rPr lang="el-GR" sz="2200" dirty="0" smtClean="0">
                <a:effectLst>
                  <a:outerShdw blurRad="38100" dist="38100" dir="2700000" algn="tl">
                    <a:srgbClr val="000000">
                      <a:alpha val="43137"/>
                    </a:srgbClr>
                  </a:outerShdw>
                </a:effectLst>
              </a:rPr>
              <a:t>επεξεργασίας</a:t>
            </a:r>
          </a:p>
          <a:p>
            <a:pPr>
              <a:buFontTx/>
              <a:buNone/>
              <a:defRPr/>
            </a:pPr>
            <a:endParaRPr lang="el-GR" sz="1400" dirty="0" smtClean="0">
              <a:effectLst>
                <a:outerShdw blurRad="38100" dist="38100" dir="2700000" algn="tl">
                  <a:srgbClr val="000000">
                    <a:alpha val="43137"/>
                  </a:srgbClr>
                </a:outerShdw>
              </a:effectLst>
            </a:endParaRPr>
          </a:p>
          <a:p>
            <a:pPr>
              <a:buFont typeface="Wingdings" pitchFamily="2" charset="2"/>
              <a:buChar char="Ø"/>
              <a:defRPr/>
            </a:pPr>
            <a:r>
              <a:rPr lang="el-GR" sz="2200" dirty="0" smtClean="0">
                <a:effectLst>
                  <a:outerShdw blurRad="38100" dist="38100" dir="2700000" algn="tl">
                    <a:srgbClr val="000000">
                      <a:alpha val="43137"/>
                    </a:srgbClr>
                  </a:outerShdw>
                </a:effectLst>
              </a:rPr>
              <a:t>Το υποκείμενο των δεδομένων μπορεί να ζητήσει τη</a:t>
            </a:r>
          </a:p>
          <a:p>
            <a:pPr>
              <a:buFontTx/>
              <a:buNone/>
              <a:defRPr/>
            </a:pPr>
            <a:r>
              <a:rPr lang="el-GR" sz="2200" dirty="0" smtClean="0">
                <a:effectLst>
                  <a:outerShdw blurRad="38100" dist="38100" dir="2700000" algn="tl">
                    <a:srgbClr val="000000">
                      <a:alpha val="43137"/>
                    </a:srgbClr>
                  </a:outerShdw>
                </a:effectLst>
              </a:rPr>
              <a:t>διαγραφή δεδομένων που το αφορούν, μετά την άσκηση του</a:t>
            </a:r>
          </a:p>
          <a:p>
            <a:pPr>
              <a:buFontTx/>
              <a:buNone/>
              <a:defRPr/>
            </a:pPr>
            <a:r>
              <a:rPr lang="el-GR" sz="2200" dirty="0" smtClean="0">
                <a:effectLst>
                  <a:outerShdw blurRad="38100" dist="38100" dir="2700000" algn="tl">
                    <a:srgbClr val="000000">
                      <a:alpha val="43137"/>
                    </a:srgbClr>
                  </a:outerShdw>
                </a:effectLst>
              </a:rPr>
              <a:t>δικαιώματος της φορητότητας </a:t>
            </a:r>
          </a:p>
          <a:p>
            <a:pPr lvl="2">
              <a:buFontTx/>
              <a:buNone/>
              <a:defRPr/>
            </a:pPr>
            <a:endParaRPr lang="el-GR" sz="1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endParaRPr lang="el-GR" sz="2400" dirty="0" smtClean="0"/>
          </a:p>
          <a:p>
            <a:pPr>
              <a:buFontTx/>
              <a:buNone/>
              <a:defRPr/>
            </a:pPr>
            <a:endParaRPr lang="el-GR" sz="1800" dirty="0" smtClean="0"/>
          </a:p>
          <a:p>
            <a:pPr marL="0" indent="0">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FBE6692-CB65-4FEF-8E93-C4E9E9480AD5}" type="slidenum">
              <a:rPr lang="el-GR" altLang="en-US" sz="1400" smtClean="0">
                <a:latin typeface="Arial" charset="0"/>
              </a:rPr>
              <a:pPr>
                <a:spcBef>
                  <a:spcPct val="0"/>
                </a:spcBef>
                <a:buClrTx/>
                <a:buSzTx/>
                <a:buFontTx/>
                <a:buNone/>
                <a:defRPr/>
              </a:pPr>
              <a:t>37</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424862" cy="6192838"/>
          </a:xfrm>
          <a:effectLst>
            <a:outerShdw dist="35921" dir="2700000" algn="ctr" rotWithShape="0">
              <a:schemeClr val="bg2"/>
            </a:outerShdw>
          </a:effectLst>
        </p:spPr>
        <p:txBody>
          <a:bodyPr/>
          <a:lstStyle/>
          <a:p>
            <a:pPr>
              <a:buFont typeface="Wingdings" pitchFamily="2" charset="2"/>
              <a:buChar char="Ø"/>
              <a:defRPr/>
            </a:pPr>
            <a:r>
              <a:rPr lang="el-GR" sz="2200" dirty="0" smtClean="0"/>
              <a:t>Ο παραλήπτης υπεύθυνος επεξεργασίας έχει υποχρέωση</a:t>
            </a:r>
          </a:p>
          <a:p>
            <a:pPr>
              <a:buFontTx/>
              <a:buNone/>
              <a:defRPr/>
            </a:pPr>
            <a:r>
              <a:rPr lang="el-GR" sz="2200" dirty="0" smtClean="0"/>
              <a:t>να διασφαλίζει ότι τα δεδομένα που μεταφέρθηκαν είναι ανάλογα</a:t>
            </a:r>
          </a:p>
          <a:p>
            <a:pPr>
              <a:buFontTx/>
              <a:buNone/>
              <a:defRPr/>
            </a:pPr>
            <a:r>
              <a:rPr lang="el-GR" sz="2200" dirty="0" smtClean="0"/>
              <a:t>των δικών του σκοπών </a:t>
            </a:r>
          </a:p>
          <a:p>
            <a:pPr lvl="2">
              <a:buFontTx/>
              <a:buNone/>
              <a:defRPr/>
            </a:pPr>
            <a:endParaRPr lang="el-GR" sz="1400" dirty="0" smtClean="0"/>
          </a:p>
          <a:p>
            <a:pPr>
              <a:buFont typeface="Wingdings" pitchFamily="2" charset="2"/>
              <a:buChar char="Ø"/>
              <a:defRPr/>
            </a:pPr>
            <a:r>
              <a:rPr lang="el-GR" sz="2200" dirty="0" smtClean="0"/>
              <a:t>Όταν υπάρχουν διάφορες τεχνικές λύσεις για τη μεταφορά, </a:t>
            </a:r>
          </a:p>
          <a:p>
            <a:pPr>
              <a:buFontTx/>
              <a:buNone/>
              <a:defRPr/>
            </a:pPr>
            <a:r>
              <a:rPr lang="el-GR" sz="2200" dirty="0" smtClean="0"/>
              <a:t>πρέπει να επιλέγεται αυτή που ευνοεί το υποκείμενο</a:t>
            </a:r>
          </a:p>
          <a:p>
            <a:pPr lvl="2">
              <a:buFontTx/>
              <a:buNone/>
              <a:defRPr/>
            </a:pPr>
            <a:endParaRPr lang="el-GR" sz="1400" dirty="0" smtClean="0"/>
          </a:p>
          <a:p>
            <a:pPr>
              <a:buFont typeface="Wingdings" pitchFamily="2" charset="2"/>
              <a:buChar char="Ø"/>
              <a:defRPr/>
            </a:pPr>
            <a:r>
              <a:rPr lang="el-GR" sz="2200" dirty="0" smtClean="0"/>
              <a:t>Το δικαίωμα της φορητότητας ασκείται δωρεάν </a:t>
            </a:r>
          </a:p>
          <a:p>
            <a:pPr>
              <a:buFontTx/>
              <a:buNone/>
              <a:defRPr/>
            </a:pPr>
            <a:r>
              <a:rPr lang="el-GR" sz="2200" i="1" dirty="0" smtClean="0"/>
              <a:t>(εκτός αν είναι επαναλαμβανόμενο) </a:t>
            </a:r>
          </a:p>
          <a:p>
            <a:pPr lvl="2">
              <a:buFontTx/>
              <a:buNone/>
              <a:defRPr/>
            </a:pPr>
            <a:endParaRPr lang="el-GR" sz="1400" i="1" dirty="0" smtClean="0"/>
          </a:p>
          <a:p>
            <a:pPr>
              <a:buFont typeface="Wingdings" pitchFamily="2" charset="2"/>
              <a:buChar char="Ø"/>
              <a:defRPr/>
            </a:pPr>
            <a:r>
              <a:rPr lang="el-GR" sz="2200" dirty="0" smtClean="0"/>
              <a:t>Το δικαίωμα πρέπει να ικανοποιηθεί μέσα σε 1 μήνα από την</a:t>
            </a:r>
          </a:p>
          <a:p>
            <a:pPr>
              <a:buFontTx/>
              <a:buNone/>
              <a:defRPr/>
            </a:pPr>
            <a:r>
              <a:rPr lang="el-GR" sz="2200" dirty="0" smtClean="0"/>
              <a:t>ημερομηνία υποβολής του αιτήματος αλλιώς το υποκείμενο</a:t>
            </a:r>
          </a:p>
          <a:p>
            <a:pPr>
              <a:buFontTx/>
              <a:buNone/>
              <a:defRPr/>
            </a:pPr>
            <a:r>
              <a:rPr lang="el-GR" sz="2200" dirty="0" smtClean="0"/>
              <a:t>ενημερώνεται για τους λόγους που δεν μπορεί να το ικανοποιηθεί </a:t>
            </a:r>
          </a:p>
          <a:p>
            <a:pPr>
              <a:buFontTx/>
              <a:buNone/>
              <a:defRPr/>
            </a:pPr>
            <a:r>
              <a:rPr lang="el-GR" sz="2200" dirty="0" smtClean="0"/>
              <a:t>και έχει το δικαίωμα να προσφύγει στην ΑΠΔΠΧ</a:t>
            </a:r>
          </a:p>
          <a:p>
            <a:pPr lvl="2">
              <a:buFontTx/>
              <a:buNone/>
              <a:defRPr/>
            </a:pPr>
            <a:endParaRPr lang="el-GR" sz="1400" dirty="0" smtClean="0"/>
          </a:p>
          <a:p>
            <a:pPr>
              <a:buFont typeface="Wingdings" pitchFamily="2" charset="2"/>
              <a:buChar char="Ø"/>
              <a:defRPr/>
            </a:pPr>
            <a:r>
              <a:rPr lang="el-GR" sz="2200" dirty="0" smtClean="0"/>
              <a:t> </a:t>
            </a:r>
            <a:r>
              <a:rPr lang="el-GR" sz="2200" dirty="0" smtClean="0">
                <a:effectLst>
                  <a:outerShdw blurRad="38100" dist="38100" dir="2700000" algn="tl">
                    <a:srgbClr val="000000">
                      <a:alpha val="43137"/>
                    </a:srgbClr>
                  </a:outerShdw>
                </a:effectLst>
              </a:rPr>
              <a:t>ΔΕΝ ισχύει όταν η επεξεργασία είναι απαραίτητη για</a:t>
            </a:r>
          </a:p>
          <a:p>
            <a:pPr>
              <a:buFontTx/>
              <a:buNone/>
              <a:defRPr/>
            </a:pPr>
            <a:r>
              <a:rPr lang="el-GR" sz="2200" dirty="0" smtClean="0">
                <a:effectLst>
                  <a:outerShdw blurRad="38100" dist="38100" dir="2700000" algn="tl">
                    <a:srgbClr val="000000">
                      <a:alpha val="43137"/>
                    </a:srgbClr>
                  </a:outerShdw>
                </a:effectLst>
              </a:rPr>
              <a:t>δημόσιο συμφέρον ή άσκηση δημόσιας εξουσίας </a:t>
            </a:r>
            <a:r>
              <a:rPr lang="el-GR" sz="2200" dirty="0" err="1" smtClean="0">
                <a:effectLst>
                  <a:outerShdw blurRad="38100" dist="38100" dir="2700000" algn="tl">
                    <a:srgbClr val="000000">
                      <a:alpha val="43137"/>
                    </a:srgbClr>
                  </a:outerShdw>
                </a:effectLst>
              </a:rPr>
              <a:t>Πρ</a:t>
            </a:r>
            <a:r>
              <a:rPr lang="el-GR" sz="2200" dirty="0" smtClean="0">
                <a:effectLst>
                  <a:outerShdw blurRad="38100" dist="38100" dir="2700000" algn="tl">
                    <a:srgbClr val="000000">
                      <a:alpha val="43137"/>
                    </a:srgbClr>
                  </a:outerShdw>
                </a:effectLst>
              </a:rPr>
              <a:t>. 68</a:t>
            </a:r>
          </a:p>
          <a:p>
            <a:pPr>
              <a:buFont typeface="Wingdings" pitchFamily="2" charset="2"/>
              <a:buChar char="v"/>
              <a:defRPr/>
            </a:pPr>
            <a:endParaRPr lang="el-GR" sz="2400" dirty="0" smtClean="0"/>
          </a:p>
          <a:p>
            <a:pPr>
              <a:buFontTx/>
              <a:buNone/>
              <a:defRPr/>
            </a:pPr>
            <a:endParaRPr lang="el-GR" sz="2400" dirty="0" smtClean="0"/>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CA9BCF9-2324-4157-984F-E11EE090E386}" type="slidenum">
              <a:rPr lang="el-GR" altLang="en-US" sz="1400" smtClean="0">
                <a:latin typeface="Arial" charset="0"/>
              </a:rPr>
              <a:pPr>
                <a:spcBef>
                  <a:spcPct val="0"/>
                </a:spcBef>
                <a:buClrTx/>
                <a:buSzTx/>
                <a:buFontTx/>
                <a:buNone/>
                <a:defRPr/>
              </a:pPr>
              <a:t>38</a:t>
            </a:fld>
            <a:endParaRPr lang="el-GR" altLang="en-US" sz="1400" smtClean="0">
              <a:latin typeface="Arial" charset="0"/>
            </a:endParaRPr>
          </a:p>
        </p:txBody>
      </p:sp>
      <p:sp>
        <p:nvSpPr>
          <p:cNvPr id="6147" name="Rectangle 3"/>
          <p:cNvSpPr>
            <a:spLocks noGrp="1" noChangeArrowheads="1"/>
          </p:cNvSpPr>
          <p:nvPr>
            <p:ph type="body" idx="1"/>
          </p:nvPr>
        </p:nvSpPr>
        <p:spPr>
          <a:xfrm>
            <a:off x="539552" y="260350"/>
            <a:ext cx="8353623" cy="6192838"/>
          </a:xfrm>
          <a:effectLst>
            <a:outerShdw dist="35921" dir="2700000" algn="ctr" rotWithShape="0">
              <a:schemeClr val="bg2"/>
            </a:outerShdw>
          </a:effectLst>
        </p:spPr>
        <p:txBody>
          <a:bodyPr/>
          <a:lstStyle/>
          <a:p>
            <a:pPr>
              <a:defRPr/>
            </a:pPr>
            <a:r>
              <a:rPr lang="el-GR" sz="2000" b="1" dirty="0" smtClean="0">
                <a:solidFill>
                  <a:srgbClr val="FFFF00"/>
                </a:solidFill>
                <a:effectLst>
                  <a:outerShdw blurRad="38100" dist="38100" dir="2700000" algn="tl">
                    <a:srgbClr val="000000">
                      <a:alpha val="43137"/>
                    </a:srgbClr>
                  </a:outerShdw>
                </a:effectLst>
              </a:rPr>
              <a:t>Δικαίωμα εναντίωσης</a:t>
            </a:r>
            <a:r>
              <a:rPr lang="en-US" sz="2000" b="1" dirty="0" smtClean="0">
                <a:solidFill>
                  <a:srgbClr val="FFFF00"/>
                </a:solidFill>
                <a:effectLst>
                  <a:outerShdw blurRad="38100" dist="38100" dir="2700000" algn="tl">
                    <a:srgbClr val="000000">
                      <a:alpha val="43137"/>
                    </a:srgbClr>
                  </a:outerShdw>
                </a:effectLst>
              </a:rPr>
              <a:t> (Right to object)</a:t>
            </a:r>
            <a:r>
              <a:rPr lang="el-GR" sz="2000" b="1" dirty="0" smtClean="0">
                <a:solidFill>
                  <a:srgbClr val="FFFF00"/>
                </a:solidFill>
                <a:effectLst>
                  <a:outerShdw blurRad="38100" dist="38100" dir="2700000" algn="tl">
                    <a:srgbClr val="000000">
                      <a:alpha val="43137"/>
                    </a:srgbClr>
                  </a:outerShdw>
                </a:effectLst>
              </a:rPr>
              <a:t> (Άρθρο 21)</a:t>
            </a:r>
          </a:p>
          <a:p>
            <a:pPr>
              <a:buFont typeface="Wingdings" pitchFamily="2" charset="2"/>
              <a:buChar char="Ø"/>
              <a:defRPr/>
            </a:pPr>
            <a:r>
              <a:rPr lang="el-GR" sz="1800" dirty="0" smtClean="0"/>
              <a:t>Το υποκείμενο έχει το δικαίωμα να εναντιωθεί στην επεξεργασία</a:t>
            </a:r>
          </a:p>
          <a:p>
            <a:pPr>
              <a:buNone/>
              <a:defRPr/>
            </a:pPr>
            <a:r>
              <a:rPr lang="el-GR" sz="1800" dirty="0" smtClean="0"/>
              <a:t>προσωπικών του δεδομένων</a:t>
            </a:r>
            <a:r>
              <a:rPr lang="en-US" sz="1800" dirty="0" smtClean="0"/>
              <a:t>, </a:t>
            </a:r>
            <a:r>
              <a:rPr lang="el-GR" sz="1800" dirty="0" smtClean="0"/>
              <a:t>ιδίως για σκοπούς απευθείας εμπορικής </a:t>
            </a:r>
          </a:p>
          <a:p>
            <a:pPr>
              <a:buNone/>
              <a:defRPr/>
            </a:pPr>
            <a:r>
              <a:rPr lang="el-GR" sz="1800" dirty="0" smtClean="0"/>
              <a:t>προώθησης, μόνο όταν:</a:t>
            </a:r>
          </a:p>
          <a:p>
            <a:pPr>
              <a:buFontTx/>
              <a:buNone/>
              <a:defRPr/>
            </a:pPr>
            <a:r>
              <a:rPr lang="el-GR" sz="1800" dirty="0" smtClean="0"/>
              <a:t>(α) η επεξεργασία εκτελείται για σκοπούς δημοσίου συμφέροντος ή άσκησης δημόσιας εξουσίας ή</a:t>
            </a:r>
          </a:p>
          <a:p>
            <a:pPr>
              <a:buFontTx/>
              <a:buNone/>
              <a:defRPr/>
            </a:pPr>
            <a:r>
              <a:rPr lang="el-GR" sz="1800" dirty="0" smtClean="0"/>
              <a:t>(β) η επεξεργασία εκτελείται για εξυπηρέτηση του έννομου συμφέροντος του υπεύθυνου επεξεργασίας ή τρίτου</a:t>
            </a:r>
          </a:p>
          <a:p>
            <a:pPr lvl="2">
              <a:buFontTx/>
              <a:buNone/>
              <a:defRPr/>
            </a:pPr>
            <a:endParaRPr lang="el-GR" sz="1000" dirty="0" smtClean="0"/>
          </a:p>
          <a:p>
            <a:pPr>
              <a:buFont typeface="Wingdings" pitchFamily="2" charset="2"/>
              <a:buChar char="Ø"/>
              <a:defRPr/>
            </a:pPr>
            <a:r>
              <a:rPr lang="el-GR" sz="1800" dirty="0" smtClean="0"/>
              <a:t>Η εναντίωση μπορεί να ασκηθεί και με αυτοματοποιημένα μέσα</a:t>
            </a:r>
          </a:p>
          <a:p>
            <a:pPr lvl="2">
              <a:buFont typeface="Wingdings" pitchFamily="2" charset="2"/>
              <a:buChar char="Ø"/>
              <a:defRPr/>
            </a:pPr>
            <a:endParaRPr lang="el-GR" sz="1000" dirty="0" smtClean="0"/>
          </a:p>
          <a:p>
            <a:pPr>
              <a:buFont typeface="Wingdings" pitchFamily="2" charset="2"/>
              <a:buChar char="Ø"/>
              <a:defRPr/>
            </a:pPr>
            <a:r>
              <a:rPr lang="el-GR" sz="1800" dirty="0" smtClean="0"/>
              <a:t>Σταματά η επεξεργασία μετά την εναντίωση, εκτός αν ο υπεύθυνος επεξεργασίας καταδείξει υπέρτερο έννομο συμφέρον</a:t>
            </a:r>
          </a:p>
          <a:p>
            <a:pPr lvl="2">
              <a:buFont typeface="Wingdings" pitchFamily="2" charset="2"/>
              <a:buChar char="Ø"/>
              <a:defRPr/>
            </a:pPr>
            <a:endParaRPr lang="el-GR" sz="1000" dirty="0" smtClean="0"/>
          </a:p>
          <a:p>
            <a:pPr>
              <a:buFont typeface="Wingdings" pitchFamily="2" charset="2"/>
              <a:buChar char="Ø"/>
              <a:defRPr/>
            </a:pPr>
            <a:r>
              <a:rPr lang="el-GR" sz="1800" dirty="0" smtClean="0"/>
              <a:t>Αν η επεξεργασία εκτελείται για επιστημονικούς, ιστορικούς ή στατιστικούς σκοπούς, η εναντίωση ασκείται μόνο όταν η επεξεργασία βασίζεται στο έννομο συμφέρον του υπεύθυνου επεξεργασίας ή του τρίτου</a:t>
            </a:r>
          </a:p>
          <a:p>
            <a:pPr>
              <a:buFont typeface="Wingdings" pitchFamily="2" charset="2"/>
              <a:buChar char="Ø"/>
              <a:defRPr/>
            </a:pPr>
            <a:r>
              <a:rPr lang="el-GR" sz="1800" b="1" dirty="0" smtClean="0">
                <a:solidFill>
                  <a:srgbClr val="FFC000"/>
                </a:solidFill>
              </a:rPr>
              <a:t>Παράδειγμα: </a:t>
            </a:r>
            <a:r>
              <a:rPr lang="el-GR" sz="1800" dirty="0" smtClean="0"/>
              <a:t>Πανεπιστήμιο έχει έννομο συμφέρον να διατηρεί προσωπικά δεδομένα φοιτητών για επιστημονικούς/ιστορικούς/στατιστικούς σκοπούς. Σε τέτοια περίπτωση πρώην φοιτητής έχει δικαίωμα να εναντιωθεί</a:t>
            </a:r>
          </a:p>
          <a:p>
            <a:pPr>
              <a:buNone/>
              <a:defRPr/>
            </a:pPr>
            <a:r>
              <a:rPr lang="el-GR" sz="1800" dirty="0" smtClean="0"/>
              <a:t>     </a:t>
            </a:r>
          </a:p>
          <a:p>
            <a:pPr>
              <a:buFont typeface="Wingdings" pitchFamily="2" charset="2"/>
              <a:buChar char="Ø"/>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endParaRPr lang="el-GR" sz="2400" dirty="0" smtClean="0"/>
          </a:p>
          <a:p>
            <a:pPr>
              <a:buFontTx/>
              <a:buNone/>
              <a:defRPr/>
            </a:pPr>
            <a:endParaRPr lang="el-GR" sz="2400" dirty="0" smtClean="0"/>
          </a:p>
          <a:p>
            <a:pPr>
              <a:defRPr/>
            </a:pPr>
            <a:endParaRPr lang="el-GR" sz="2400" dirty="0" smtClean="0"/>
          </a:p>
          <a:p>
            <a:pPr>
              <a:buFontTx/>
              <a:buNone/>
              <a:defRPr/>
            </a:pPr>
            <a:endParaRPr lang="el-GR" sz="24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FC3D165-DC88-47B0-906B-6C6A237F28A4}" type="slidenum">
              <a:rPr lang="el-GR" altLang="en-US" sz="1400" smtClean="0">
                <a:latin typeface="Arial" charset="0"/>
              </a:rPr>
              <a:pPr>
                <a:spcBef>
                  <a:spcPct val="0"/>
                </a:spcBef>
                <a:buClrTx/>
                <a:buSzTx/>
                <a:buFontTx/>
                <a:buNone/>
                <a:defRPr/>
              </a:pPr>
              <a:t>39</a:t>
            </a:fld>
            <a:endParaRPr lang="el-GR" altLang="en-US" sz="1400" smtClean="0">
              <a:latin typeface="Arial" charset="0"/>
            </a:endParaRPr>
          </a:p>
        </p:txBody>
      </p:sp>
      <p:sp>
        <p:nvSpPr>
          <p:cNvPr id="6147" name="Rectangle 3"/>
          <p:cNvSpPr>
            <a:spLocks noGrp="1" noChangeArrowheads="1"/>
          </p:cNvSpPr>
          <p:nvPr>
            <p:ph type="body" idx="1"/>
          </p:nvPr>
        </p:nvSpPr>
        <p:spPr>
          <a:xfrm>
            <a:off x="179388" y="476250"/>
            <a:ext cx="8856662" cy="5976938"/>
          </a:xfrm>
          <a:effectLst>
            <a:outerShdw dist="35921" dir="2700000" algn="ctr" rotWithShape="0">
              <a:schemeClr val="bg2"/>
            </a:outerShdw>
          </a:effectLst>
        </p:spPr>
        <p:txBody>
          <a:bodyPr/>
          <a:lstStyle/>
          <a:p>
            <a:pPr>
              <a:defRPr/>
            </a:pPr>
            <a:r>
              <a:rPr lang="el-GR" sz="2200" b="1" dirty="0" smtClean="0">
                <a:solidFill>
                  <a:srgbClr val="FFFF00"/>
                </a:solidFill>
                <a:effectLst>
                  <a:outerShdw blurRad="38100" dist="38100" dir="2700000" algn="tl">
                    <a:srgbClr val="000000">
                      <a:alpha val="43137"/>
                    </a:srgbClr>
                  </a:outerShdw>
                </a:effectLst>
              </a:rPr>
              <a:t>Δικαίωμα αντίρρησης σε αυτοματοποιημένη απόφαση περιλαμβανομένης της κατάρτισης προφίλ </a:t>
            </a:r>
          </a:p>
          <a:p>
            <a:pPr>
              <a:buFontTx/>
              <a:buNone/>
              <a:defRPr/>
            </a:pPr>
            <a:r>
              <a:rPr lang="el-GR" sz="2200" b="1" dirty="0" smtClean="0">
                <a:solidFill>
                  <a:srgbClr val="FFFF00"/>
                </a:solidFill>
                <a:effectLst>
                  <a:outerShdw blurRad="38100" dist="38100" dir="2700000" algn="tl">
                    <a:srgbClr val="000000">
                      <a:alpha val="43137"/>
                    </a:srgbClr>
                  </a:outerShdw>
                </a:effectLst>
              </a:rPr>
              <a:t>   </a:t>
            </a:r>
            <a:r>
              <a:rPr lang="en-US" sz="2200" b="1" dirty="0" smtClean="0">
                <a:solidFill>
                  <a:srgbClr val="FFFF00"/>
                </a:solidFill>
                <a:effectLst>
                  <a:outerShdw blurRad="38100" dist="38100" dir="2700000" algn="tl">
                    <a:srgbClr val="000000">
                      <a:alpha val="43137"/>
                    </a:srgbClr>
                  </a:outerShdw>
                </a:effectLst>
              </a:rPr>
              <a:t> (Right to object to automated decision-making, including profiling)</a:t>
            </a:r>
            <a:r>
              <a:rPr lang="el-GR" sz="2200" b="1" dirty="0" smtClean="0">
                <a:solidFill>
                  <a:srgbClr val="FFFF00"/>
                </a:solidFill>
                <a:effectLst>
                  <a:outerShdw blurRad="38100" dist="38100" dir="2700000" algn="tl">
                    <a:srgbClr val="000000">
                      <a:alpha val="43137"/>
                    </a:srgbClr>
                  </a:outerShdw>
                </a:effectLst>
              </a:rPr>
              <a:t> (Άρθρο 22)</a:t>
            </a:r>
          </a:p>
          <a:p>
            <a:pPr>
              <a:buFont typeface="Wingdings" pitchFamily="2" charset="2"/>
              <a:buChar char="Ø"/>
              <a:defRPr/>
            </a:pPr>
            <a:endParaRPr lang="el-GR" sz="2400" dirty="0" smtClean="0">
              <a:effectLst>
                <a:outerShdw blurRad="38100" dist="38100" dir="2700000" algn="tl">
                  <a:srgbClr val="000000">
                    <a:alpha val="43137"/>
                  </a:srgbClr>
                </a:outerShdw>
              </a:effectLst>
            </a:endParaRPr>
          </a:p>
          <a:p>
            <a:pPr>
              <a:buFont typeface="Wingdings" pitchFamily="2" charset="2"/>
              <a:buChar char="Ø"/>
              <a:defRPr/>
            </a:pPr>
            <a:r>
              <a:rPr lang="el-GR" sz="2400" dirty="0" smtClean="0">
                <a:effectLst>
                  <a:outerShdw blurRad="38100" dist="38100" dir="2700000" algn="tl">
                    <a:srgbClr val="000000">
                      <a:alpha val="43137"/>
                    </a:srgbClr>
                  </a:outerShdw>
                </a:effectLst>
              </a:rPr>
              <a:t>Το υποκείμενο των δεδομένων έχει δικαίωμα να μην υπόκειται σε απόφαση που λαμβάνεται </a:t>
            </a:r>
            <a:r>
              <a:rPr lang="el-GR" sz="2400" b="1" u="sng" dirty="0" smtClean="0">
                <a:effectLst>
                  <a:outerShdw blurRad="38100" dist="38100" dir="2700000" algn="tl">
                    <a:srgbClr val="000000">
                      <a:alpha val="43137"/>
                    </a:srgbClr>
                  </a:outerShdw>
                </a:effectLst>
              </a:rPr>
              <a:t>αποκλειστικά με αυτοματοποιημένα μέσα</a:t>
            </a:r>
            <a:r>
              <a:rPr lang="el-GR" sz="2400" dirty="0" smtClean="0">
                <a:effectLst>
                  <a:outerShdw blurRad="38100" dist="38100" dir="2700000" algn="tl">
                    <a:srgbClr val="000000">
                      <a:alpha val="43137"/>
                    </a:srgbClr>
                  </a:outerShdw>
                </a:effectLst>
              </a:rPr>
              <a:t>, συμπεριλαμβανομένης της κατάρτισης προφίλ, η οποία το επηρεάζει σημαντικά</a:t>
            </a:r>
          </a:p>
          <a:p>
            <a:pPr lvl="4">
              <a:buFontTx/>
              <a:buNone/>
              <a:defRPr/>
            </a:pPr>
            <a:r>
              <a:rPr lang="el-GR" sz="1200" dirty="0" smtClean="0">
                <a:effectLst>
                  <a:outerShdw blurRad="38100" dist="38100" dir="2700000" algn="tl">
                    <a:srgbClr val="000000">
                      <a:alpha val="43137"/>
                    </a:srgbClr>
                  </a:outerShdw>
                </a:effectLst>
              </a:rPr>
              <a:t>    </a:t>
            </a:r>
          </a:p>
          <a:p>
            <a:pPr>
              <a:buFontTx/>
              <a:buNone/>
              <a:defRPr/>
            </a:pPr>
            <a:r>
              <a:rPr lang="el-GR" sz="2400" dirty="0" smtClean="0">
                <a:effectLst>
                  <a:outerShdw blurRad="38100" dist="38100" dir="2700000" algn="tl">
                    <a:srgbClr val="000000">
                      <a:alpha val="43137"/>
                    </a:srgbClr>
                  </a:outerShdw>
                </a:effectLst>
              </a:rPr>
              <a:t>    Π.χ. το υποκείμενο δικαιούται να αντιταχθεί σε αυτοματοποιημένη επεξεργασία για την αξιολόγηση προσωπικών πτυχών του όπως την υγεία, αξιοπιστία, τις προσωπικές του προτιμήσεις, επίδοση στην εργασία</a:t>
            </a:r>
          </a:p>
          <a:p>
            <a:pPr>
              <a:buFontTx/>
              <a:buNone/>
              <a:defRPr/>
            </a:pPr>
            <a:endParaRPr lang="el-GR" sz="2200" dirty="0" smtClean="0"/>
          </a:p>
          <a:p>
            <a:pPr>
              <a:buFontTx/>
              <a:buNone/>
              <a:defRPr/>
            </a:pPr>
            <a:endParaRPr lang="el-GR" sz="2400" dirty="0" smtClean="0"/>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51DC92F-35A1-49F8-8692-6005DA60C3E2}" type="slidenum">
              <a:rPr lang="el-GR" altLang="en-US" sz="1400" smtClean="0">
                <a:latin typeface="Arial" charset="0"/>
              </a:rPr>
              <a:pPr>
                <a:spcBef>
                  <a:spcPct val="0"/>
                </a:spcBef>
                <a:buClrTx/>
                <a:buSzTx/>
                <a:buFontTx/>
                <a:buNone/>
                <a:defRPr/>
              </a:pPr>
              <a:t>4</a:t>
            </a:fld>
            <a:endParaRPr lang="el-GR" altLang="en-US" sz="1400" smtClean="0">
              <a:latin typeface="Arial" charset="0"/>
            </a:endParaRPr>
          </a:p>
        </p:txBody>
      </p:sp>
      <p:sp>
        <p:nvSpPr>
          <p:cNvPr id="6147" name="Rectangle 3"/>
          <p:cNvSpPr>
            <a:spLocks noGrp="1" noChangeArrowheads="1"/>
          </p:cNvSpPr>
          <p:nvPr>
            <p:ph type="body" idx="1"/>
          </p:nvPr>
        </p:nvSpPr>
        <p:spPr>
          <a:xfrm>
            <a:off x="468313" y="476250"/>
            <a:ext cx="8280400" cy="5976938"/>
          </a:xfrm>
          <a:effectLst>
            <a:outerShdw dist="35921" dir="2700000" algn="ctr" rotWithShape="0">
              <a:schemeClr val="bg2"/>
            </a:outerShdw>
          </a:effectLst>
        </p:spPr>
        <p:txBody>
          <a:bodyPr/>
          <a:lstStyle/>
          <a:p>
            <a:pPr>
              <a:defRPr/>
            </a:pPr>
            <a:r>
              <a:rPr lang="el-GR" sz="2400" dirty="0" smtClean="0">
                <a:effectLst>
                  <a:outerShdw blurRad="38100" dist="38100" dir="2700000" algn="tl">
                    <a:srgbClr val="000000">
                      <a:alpha val="43137"/>
                    </a:srgbClr>
                  </a:outerShdw>
                </a:effectLst>
              </a:rPr>
              <a:t>Επεξεργασία που καθορίζει την καταναλωτική συμπεριφορά και συνήθειες ατόμων για διαφημιστικούς σκοπούς (behavio</a:t>
            </a:r>
            <a:r>
              <a:rPr lang="en-US" sz="2400" dirty="0" smtClean="0">
                <a:effectLst>
                  <a:outerShdw blurRad="38100" dist="38100" dir="2700000" algn="tl">
                    <a:srgbClr val="000000">
                      <a:alpha val="43137"/>
                    </a:srgbClr>
                  </a:outerShdw>
                </a:effectLst>
              </a:rPr>
              <a:t>u</a:t>
            </a:r>
            <a:r>
              <a:rPr lang="el-GR" sz="2400" dirty="0" smtClean="0">
                <a:effectLst>
                  <a:outerShdw blurRad="38100" dist="38100" dir="2700000" algn="tl">
                    <a:srgbClr val="000000">
                      <a:alpha val="43137"/>
                    </a:srgbClr>
                  </a:outerShdw>
                </a:effectLst>
              </a:rPr>
              <a:t>ral advertising)</a:t>
            </a:r>
          </a:p>
          <a:p>
            <a:pPr>
              <a:defRPr/>
            </a:pPr>
            <a:r>
              <a:rPr lang="el-GR" sz="2400" dirty="0" smtClean="0">
                <a:effectLst>
                  <a:outerShdw blurRad="38100" dist="38100" dir="2700000" algn="tl">
                    <a:srgbClr val="000000">
                      <a:alpha val="43137"/>
                    </a:srgbClr>
                  </a:outerShdw>
                </a:effectLst>
              </a:rPr>
              <a:t>Δημιουργία προφίλ για εκτίμηση κινδύνων π.χ. αξιολόγηση ασφαλιστικού κινδύνου, για πάταξη ξεπλύματος βρώμικου χρήματος </a:t>
            </a:r>
          </a:p>
          <a:p>
            <a:pPr>
              <a:defRPr/>
            </a:pPr>
            <a:r>
              <a:rPr lang="el-GR" sz="2400" dirty="0" smtClean="0">
                <a:effectLst>
                  <a:outerShdw blurRad="38100" dist="38100" dir="2700000" algn="tl">
                    <a:srgbClr val="000000">
                      <a:alpha val="43137"/>
                    </a:srgbClr>
                  </a:outerShdw>
                </a:effectLst>
              </a:rPr>
              <a:t>Δημιουργία προφίλ με βάση συγκεκριμένα προσωπικά δεδομένα που αφορούν στις προτιμήσεις του ατόμου, επισκεψιμότητα σε συγκεκριμένα καταστήματα κλπ</a:t>
            </a:r>
          </a:p>
          <a:p>
            <a:pPr>
              <a:defRPr/>
            </a:pPr>
            <a:r>
              <a:rPr lang="el-GR" sz="2400" dirty="0" smtClean="0">
                <a:effectLst>
                  <a:outerShdw blurRad="38100" dist="38100" dir="2700000" algn="tl">
                    <a:srgbClr val="000000">
                      <a:alpha val="43137"/>
                    </a:srgbClr>
                  </a:outerShdw>
                </a:effectLst>
              </a:rPr>
              <a:t>Επεξεργασία σε πραγματικό χρόνο των </a:t>
            </a:r>
            <a:r>
              <a:rPr lang="el-GR" sz="2400" dirty="0" err="1" smtClean="0">
                <a:effectLst>
                  <a:outerShdw blurRad="38100" dist="38100" dir="2700000" algn="tl">
                    <a:srgbClr val="000000">
                      <a:alpha val="43137"/>
                    </a:srgbClr>
                  </a:outerShdw>
                </a:effectLst>
              </a:rPr>
              <a:t>γεο</a:t>
            </a:r>
            <a:r>
              <a:rPr lang="el-GR" sz="2400" dirty="0" smtClean="0">
                <a:effectLst>
                  <a:outerShdw blurRad="38100" dist="38100" dir="2700000" algn="tl">
                    <a:srgbClr val="000000">
                      <a:alpha val="43137"/>
                    </a:srgbClr>
                  </a:outerShdw>
                </a:effectLst>
              </a:rPr>
              <a:t>- τοπογραφικών δεδομένων (</a:t>
            </a:r>
            <a:r>
              <a:rPr lang="el-GR" sz="2400" dirty="0" err="1" smtClean="0">
                <a:effectLst>
                  <a:outerShdw blurRad="38100" dist="38100" dir="2700000" algn="tl">
                    <a:srgbClr val="000000">
                      <a:alpha val="43137"/>
                    </a:srgbClr>
                  </a:outerShdw>
                </a:effectLst>
              </a:rPr>
              <a:t>Geo</a:t>
            </a:r>
            <a:r>
              <a:rPr lang="el-GR" sz="2400" dirty="0" smtClean="0">
                <a:effectLst>
                  <a:outerShdw blurRad="38100" dist="38100" dir="2700000" algn="tl">
                    <a:srgbClr val="000000">
                      <a:alpha val="43137"/>
                    </a:srgbClr>
                  </a:outerShdw>
                </a:effectLst>
              </a:rPr>
              <a:t>-</a:t>
            </a:r>
            <a:r>
              <a:rPr lang="el-GR" sz="2400" dirty="0" err="1" smtClean="0">
                <a:effectLst>
                  <a:outerShdw blurRad="38100" dist="38100" dir="2700000" algn="tl">
                    <a:srgbClr val="000000">
                      <a:alpha val="43137"/>
                    </a:srgbClr>
                  </a:outerShdw>
                </a:effectLst>
              </a:rPr>
              <a:t>Location</a:t>
            </a:r>
            <a:r>
              <a:rPr lang="el-GR" sz="2400" dirty="0" smtClean="0">
                <a:effectLst>
                  <a:outerShdw blurRad="38100" dist="38100" dir="2700000" algn="tl">
                    <a:srgbClr val="000000">
                      <a:alpha val="43137"/>
                    </a:srgbClr>
                  </a:outerShdw>
                </a:effectLst>
              </a:rPr>
              <a:t> </a:t>
            </a:r>
            <a:r>
              <a:rPr lang="el-GR" sz="2400" dirty="0" err="1" smtClean="0">
                <a:effectLst>
                  <a:outerShdw blurRad="38100" dist="38100" dir="2700000" algn="tl">
                    <a:srgbClr val="000000">
                      <a:alpha val="43137"/>
                    </a:srgbClr>
                  </a:outerShdw>
                </a:effectLst>
              </a:rPr>
              <a:t>Data</a:t>
            </a:r>
            <a:r>
              <a:rPr lang="el-GR" sz="2400" dirty="0" smtClean="0">
                <a:effectLst>
                  <a:outerShdw blurRad="38100" dist="38100" dir="2700000" algn="tl">
                    <a:srgbClr val="000000">
                      <a:alpha val="43137"/>
                    </a:srgbClr>
                  </a:outerShdw>
                </a:effectLst>
              </a:rPr>
              <a:t>) πελατών μια διεθνούς εταιρίας </a:t>
            </a:r>
            <a:r>
              <a:rPr lang="el-GR" sz="2400" dirty="0" err="1" smtClean="0">
                <a:effectLst>
                  <a:outerShdw blurRad="38100" dist="38100" dir="2700000" algn="tl">
                    <a:srgbClr val="000000">
                      <a:alpha val="43137"/>
                    </a:srgbClr>
                  </a:outerShdw>
                </a:effectLst>
              </a:rPr>
              <a:t>fast</a:t>
            </a:r>
            <a:r>
              <a:rPr lang="el-GR" sz="2400" dirty="0" smtClean="0">
                <a:effectLst>
                  <a:outerShdw blurRad="38100" dist="38100" dir="2700000" algn="tl">
                    <a:srgbClr val="000000">
                      <a:alpha val="43137"/>
                    </a:srgbClr>
                  </a:outerShdw>
                </a:effectLst>
              </a:rPr>
              <a:t> </a:t>
            </a:r>
            <a:r>
              <a:rPr lang="el-GR" sz="2400" dirty="0" err="1" smtClean="0">
                <a:effectLst>
                  <a:outerShdw blurRad="38100" dist="38100" dir="2700000" algn="tl">
                    <a:srgbClr val="000000">
                      <a:alpha val="43137"/>
                    </a:srgbClr>
                  </a:outerShdw>
                </a:effectLst>
              </a:rPr>
              <a:t>food</a:t>
            </a:r>
            <a:r>
              <a:rPr lang="el-GR" sz="2400" dirty="0" smtClean="0">
                <a:effectLst>
                  <a:outerShdw blurRad="38100" dist="38100" dir="2700000" algn="tl">
                    <a:srgbClr val="000000">
                      <a:alpha val="43137"/>
                    </a:srgbClr>
                  </a:outerShdw>
                </a:effectLst>
              </a:rPr>
              <a:t> για στατιστικούς σκοπούς</a:t>
            </a:r>
          </a:p>
          <a:p>
            <a:pPr>
              <a:buFontTx/>
              <a:buNone/>
              <a:defRPr/>
            </a:pPr>
            <a:r>
              <a:rPr lang="el-GR" sz="2400" dirty="0" smtClean="0">
                <a:effectLst>
                  <a:outerShdw blurRad="38100" dist="38100" dir="2700000" algn="tl">
                    <a:srgbClr val="000000">
                      <a:alpha val="43137"/>
                    </a:srgbClr>
                  </a:outerShdw>
                </a:effectLst>
              </a:rPr>
              <a:t>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F0E796D-8FB6-4521-A06A-ECE1E53F034B}" type="slidenum">
              <a:rPr lang="el-GR" altLang="en-US" sz="1400" smtClean="0">
                <a:latin typeface="Arial" charset="0"/>
              </a:rPr>
              <a:pPr>
                <a:spcBef>
                  <a:spcPct val="0"/>
                </a:spcBef>
                <a:buClrTx/>
                <a:buSzTx/>
                <a:buFontTx/>
                <a:buNone/>
                <a:defRPr/>
              </a:pPr>
              <a:t>40</a:t>
            </a:fld>
            <a:endParaRPr lang="el-GR" altLang="en-US" sz="1400" smtClean="0">
              <a:latin typeface="Arial" charset="0"/>
            </a:endParaRPr>
          </a:p>
        </p:txBody>
      </p:sp>
      <p:sp>
        <p:nvSpPr>
          <p:cNvPr id="6147" name="Rectangle 3"/>
          <p:cNvSpPr>
            <a:spLocks noGrp="1" noChangeArrowheads="1"/>
          </p:cNvSpPr>
          <p:nvPr>
            <p:ph type="body" idx="1"/>
          </p:nvPr>
        </p:nvSpPr>
        <p:spPr>
          <a:xfrm>
            <a:off x="323850" y="476250"/>
            <a:ext cx="8712200" cy="5976938"/>
          </a:xfrm>
          <a:effectLst>
            <a:outerShdw dist="35921" dir="2700000" algn="ctr" rotWithShape="0">
              <a:schemeClr val="bg2"/>
            </a:outerShdw>
          </a:effectLst>
        </p:spPr>
        <p:txBody>
          <a:bodyPr/>
          <a:lstStyle/>
          <a:p>
            <a:pPr>
              <a:buFont typeface="Wingdings" pitchFamily="2" charset="2"/>
              <a:buChar char="Ø"/>
              <a:defRPr/>
            </a:pPr>
            <a:r>
              <a:rPr lang="el-GR" sz="2200" dirty="0" smtClean="0"/>
              <a:t>ΔΕΝ μπορεί να ασκηθεί το δικαίωμα, όταν η απόφαση:</a:t>
            </a:r>
          </a:p>
          <a:p>
            <a:pPr>
              <a:buFontTx/>
              <a:buNone/>
              <a:defRPr/>
            </a:pPr>
            <a:r>
              <a:rPr lang="el-GR" sz="2200" dirty="0" smtClean="0"/>
              <a:t>	(α) είναι αναγκαία για την εκτέλεση σύμβασης</a:t>
            </a:r>
            <a:r>
              <a:rPr lang="el-GR" sz="2200" dirty="0" smtClean="0">
                <a:solidFill>
                  <a:srgbClr val="FF0000"/>
                </a:solidFill>
              </a:rPr>
              <a:t>*</a:t>
            </a:r>
            <a:r>
              <a:rPr lang="el-GR" sz="2200" dirty="0" smtClean="0"/>
              <a:t>.</a:t>
            </a:r>
            <a:r>
              <a:rPr lang="el-GR" sz="2200" dirty="0" smtClean="0">
                <a:solidFill>
                  <a:srgbClr val="FF0000"/>
                </a:solidFill>
              </a:rPr>
              <a:t> </a:t>
            </a:r>
            <a:r>
              <a:rPr lang="el-GR" sz="2200" dirty="0" smtClean="0"/>
              <a:t>Π.χ. σύμβαση εργασίας, σύμβαση για παροχή υπηρεσιών από πάροχο τηλεπικοινωνιακών υπηρεσιών</a:t>
            </a:r>
          </a:p>
          <a:p>
            <a:pPr>
              <a:buFontTx/>
              <a:buNone/>
              <a:defRPr/>
            </a:pPr>
            <a:r>
              <a:rPr lang="el-GR" sz="2200" dirty="0" smtClean="0"/>
              <a:t>	(β) επιτρέπεται από νόμο</a:t>
            </a:r>
          </a:p>
          <a:p>
            <a:pPr>
              <a:buFontTx/>
              <a:buNone/>
              <a:defRPr/>
            </a:pPr>
            <a:r>
              <a:rPr lang="el-GR" sz="2200" dirty="0" smtClean="0"/>
              <a:t>	(γ) βασίζεται σε συγκατάθεση για απλά δεδομένα</a:t>
            </a:r>
            <a:r>
              <a:rPr lang="el-GR" sz="2200" dirty="0" smtClean="0">
                <a:solidFill>
                  <a:srgbClr val="FF0000"/>
                </a:solidFill>
              </a:rPr>
              <a:t>*</a:t>
            </a:r>
            <a:r>
              <a:rPr lang="el-GR" sz="2200" dirty="0" smtClean="0"/>
              <a:t>.</a:t>
            </a:r>
            <a:r>
              <a:rPr lang="el-GR" sz="2200" dirty="0" smtClean="0">
                <a:solidFill>
                  <a:srgbClr val="FF0000"/>
                </a:solidFill>
              </a:rPr>
              <a:t> </a:t>
            </a:r>
            <a:r>
              <a:rPr lang="el-GR" sz="2200" dirty="0" smtClean="0"/>
              <a:t>Π.χ. φυσικό πρόσωπο δίνει τα στοιχεία επικοινωνίας σε πάροχο τηλεπικοινωνιακών υπηρεσιών για να γίνει συνδρομητής και λαμβάνεται απόφαση ότι η σύνδεση στο διαδίκτυο δεν καλύπτει τη γεωγραφική περιοχή του</a:t>
            </a:r>
          </a:p>
          <a:p>
            <a:pPr>
              <a:buFontTx/>
              <a:buNone/>
              <a:defRPr/>
            </a:pPr>
            <a:r>
              <a:rPr lang="el-GR" sz="2200" dirty="0" smtClean="0"/>
              <a:t>	</a:t>
            </a:r>
          </a:p>
          <a:p>
            <a:pPr>
              <a:buFontTx/>
              <a:buNone/>
              <a:defRPr/>
            </a:pPr>
            <a:r>
              <a:rPr lang="el-GR" sz="2200" dirty="0" smtClean="0"/>
              <a:t> </a:t>
            </a:r>
            <a:r>
              <a:rPr lang="el-GR" sz="2200" dirty="0" smtClean="0">
                <a:solidFill>
                  <a:srgbClr val="FF0000"/>
                </a:solidFill>
              </a:rPr>
              <a:t>*</a:t>
            </a:r>
            <a:r>
              <a:rPr lang="el-GR" sz="2200" dirty="0" smtClean="0"/>
              <a:t> </a:t>
            </a:r>
            <a:r>
              <a:rPr lang="el-GR" sz="2200" i="1" dirty="0" smtClean="0"/>
              <a:t>σε τέτοια περίπτωση, ο υπεύθυνος επεξεργασίας εφαρμόζει άλλα μέτρα για την προστασία των δικαιωμάτων, ελευθεριών και συμφερόντων των υποκειμένων π.χ. έκφραση άποψης και αμφισβήτησης της απόφασης </a:t>
            </a:r>
          </a:p>
          <a:p>
            <a:pPr>
              <a:buFontTx/>
              <a:buNone/>
              <a:defRPr/>
            </a:pPr>
            <a:r>
              <a:rPr lang="el-GR" sz="2200" dirty="0" smtClean="0"/>
              <a:t>	</a:t>
            </a:r>
            <a:endParaRPr lang="el-GR" sz="2200" dirty="0" smtClean="0">
              <a:solidFill>
                <a:srgbClr val="00B050"/>
              </a:solidFill>
            </a:endParaRPr>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F0E796D-8FB6-4521-A06A-ECE1E53F034B}" type="slidenum">
              <a:rPr lang="el-GR" altLang="en-US" sz="1400" smtClean="0">
                <a:latin typeface="Arial" charset="0"/>
              </a:rPr>
              <a:pPr>
                <a:spcBef>
                  <a:spcPct val="0"/>
                </a:spcBef>
                <a:buClrTx/>
                <a:buSzTx/>
                <a:buFontTx/>
                <a:buNone/>
                <a:defRPr/>
              </a:pPr>
              <a:t>41</a:t>
            </a:fld>
            <a:endParaRPr lang="el-GR" altLang="en-US" sz="1400" smtClean="0">
              <a:latin typeface="Arial" charset="0"/>
            </a:endParaRPr>
          </a:p>
        </p:txBody>
      </p:sp>
      <p:sp>
        <p:nvSpPr>
          <p:cNvPr id="6147" name="Rectangle 3"/>
          <p:cNvSpPr>
            <a:spLocks noGrp="1" noChangeArrowheads="1"/>
          </p:cNvSpPr>
          <p:nvPr>
            <p:ph type="body" idx="1"/>
          </p:nvPr>
        </p:nvSpPr>
        <p:spPr>
          <a:xfrm>
            <a:off x="395536" y="476250"/>
            <a:ext cx="8424936" cy="5976938"/>
          </a:xfrm>
          <a:effectLst>
            <a:outerShdw dist="35921" dir="2700000" algn="ctr" rotWithShape="0">
              <a:schemeClr val="bg2"/>
            </a:outerShdw>
          </a:effectLst>
        </p:spPr>
        <p:txBody>
          <a:bodyPr/>
          <a:lstStyle/>
          <a:p>
            <a:pPr>
              <a:buFont typeface="Wingdings" pitchFamily="2" charset="2"/>
              <a:buChar char="Ø"/>
              <a:defRPr/>
            </a:pPr>
            <a:r>
              <a:rPr lang="el-GR" sz="2200" dirty="0" smtClean="0"/>
              <a:t>Επιτρέπεται </a:t>
            </a:r>
            <a:r>
              <a:rPr lang="el-GR" sz="2200" u="sng" dirty="0" smtClean="0"/>
              <a:t>η λήψη αυτοματοποιημένης απόφασης που αφορά ειδικές κατηγορίες δεδομένων μόνο</a:t>
            </a:r>
            <a:r>
              <a:rPr lang="el-GR" sz="2200" dirty="0" smtClean="0"/>
              <a:t> εάν η επεξεργασία τους βασίστηκε στη συγκατάθεση ή στο δημόσιο συμφέρον/δημόσια εξουσία </a:t>
            </a:r>
          </a:p>
          <a:p>
            <a:pPr>
              <a:buNone/>
              <a:defRPr/>
            </a:pPr>
            <a:r>
              <a:rPr lang="el-GR" sz="2200" dirty="0" smtClean="0"/>
              <a:t>    </a:t>
            </a:r>
          </a:p>
          <a:p>
            <a:pPr>
              <a:buNone/>
              <a:defRPr/>
            </a:pPr>
            <a:r>
              <a:rPr lang="el-GR" sz="2200" dirty="0" smtClean="0"/>
              <a:t>    Π.χ. Δημόσια αρχή δικαιούται να λάβει αυτοματοποιημένη απόφαση για αιτητές επιδόματος βάσει των πληροφοριών που έδωσαν (περιλαμβανομένων των δεδομένων υγείας π.χ. ανικανότητα για εργασία, ψυχολογική υγεία)</a:t>
            </a:r>
          </a:p>
          <a:p>
            <a:pPr>
              <a:buNone/>
              <a:defRPr/>
            </a:pPr>
            <a:r>
              <a:rPr lang="el-GR" sz="2200" dirty="0" smtClean="0"/>
              <a:t>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BDD695C-51D3-4227-8A83-076FB52C0469}" type="slidenum">
              <a:rPr lang="el-GR" altLang="en-US" sz="1400" smtClean="0">
                <a:latin typeface="Arial" charset="0"/>
              </a:rPr>
              <a:pPr>
                <a:spcBef>
                  <a:spcPct val="0"/>
                </a:spcBef>
                <a:buClrTx/>
                <a:buSzTx/>
                <a:buFontTx/>
                <a:buNone/>
                <a:defRPr/>
              </a:pPr>
              <a:t>42</a:t>
            </a:fld>
            <a:endParaRPr lang="el-GR" altLang="en-US" sz="1400" smtClean="0">
              <a:latin typeface="Arial" charset="0"/>
            </a:endParaRPr>
          </a:p>
        </p:txBody>
      </p:sp>
      <p:sp>
        <p:nvSpPr>
          <p:cNvPr id="6146" name="Rectangle 2"/>
          <p:cNvSpPr>
            <a:spLocks noGrp="1" noChangeArrowheads="1"/>
          </p:cNvSpPr>
          <p:nvPr>
            <p:ph type="title"/>
          </p:nvPr>
        </p:nvSpPr>
        <p:spPr>
          <a:xfrm>
            <a:off x="539750" y="333375"/>
            <a:ext cx="8424863" cy="647700"/>
          </a:xfrm>
          <a:effectLst>
            <a:outerShdw dist="35921" dir="2700000" algn="ctr" rotWithShape="0">
              <a:schemeClr val="bg2"/>
            </a:outerShdw>
          </a:effectLst>
        </p:spPr>
        <p:txBody>
          <a:bodyPr/>
          <a:lstStyle/>
          <a:p>
            <a:pPr eaLnBrk="1" hangingPunct="1">
              <a:defRPr/>
            </a:pPr>
            <a:r>
              <a:rPr lang="el-GR" sz="2200" b="1" dirty="0" smtClean="0">
                <a:solidFill>
                  <a:srgbClr val="FFC000"/>
                </a:solidFill>
                <a:effectLst>
                  <a:outerShdw blurRad="38100" dist="38100" dir="2700000" algn="tl">
                    <a:srgbClr val="000000">
                      <a:alpha val="43137"/>
                    </a:srgbClr>
                  </a:outerShdw>
                </a:effectLst>
              </a:rPr>
              <a:t>Αυστηρότητες Υποχρεώσεις Υπεύθυνων Επεξεργασίας </a:t>
            </a:r>
          </a:p>
        </p:txBody>
      </p:sp>
      <p:sp>
        <p:nvSpPr>
          <p:cNvPr id="6147" name="Rectangle 3"/>
          <p:cNvSpPr>
            <a:spLocks noGrp="1" noChangeArrowheads="1"/>
          </p:cNvSpPr>
          <p:nvPr>
            <p:ph type="body" idx="1"/>
          </p:nvPr>
        </p:nvSpPr>
        <p:spPr>
          <a:xfrm>
            <a:off x="468313" y="981075"/>
            <a:ext cx="8675687" cy="5472113"/>
          </a:xfrm>
          <a:effectLst>
            <a:outerShdw dist="35921" dir="2700000" algn="ctr" rotWithShape="0">
              <a:schemeClr val="bg2"/>
            </a:outerShdw>
          </a:effectLst>
        </p:spPr>
        <p:txBody>
          <a:bodyPr/>
          <a:lstStyle/>
          <a:p>
            <a:pPr marL="457200" indent="-457200">
              <a:buFont typeface="+mj-lt"/>
              <a:buAutoNum type="arabicPeriod"/>
              <a:defRPr/>
            </a:pPr>
            <a:r>
              <a:rPr lang="el-GR" sz="2000" b="1" dirty="0" smtClean="0">
                <a:solidFill>
                  <a:srgbClr val="FFFF00"/>
                </a:solidFill>
                <a:effectLst>
                  <a:outerShdw blurRad="38100" dist="38100" dir="2700000" algn="tl">
                    <a:srgbClr val="000000">
                      <a:alpha val="43137"/>
                    </a:srgbClr>
                  </a:outerShdw>
                </a:effectLst>
              </a:rPr>
              <a:t>Λήψη συγκατάθεσης  για ανήλικους κάτω των 16 σε</a:t>
            </a:r>
            <a:endParaRPr lang="en-US" sz="2000" b="1" dirty="0" smtClean="0">
              <a:solidFill>
                <a:srgbClr val="FFFF00"/>
              </a:solidFill>
              <a:effectLst>
                <a:outerShdw blurRad="38100" dist="38100" dir="2700000" algn="tl">
                  <a:srgbClr val="000000">
                    <a:alpha val="43137"/>
                  </a:srgbClr>
                </a:outerShdw>
              </a:effectLst>
            </a:endParaRPr>
          </a:p>
          <a:p>
            <a:pPr marL="457200" indent="-457200">
              <a:buFontTx/>
              <a:buNone/>
              <a:defRPr/>
            </a:pPr>
            <a:r>
              <a:rPr lang="el-GR" sz="2000" b="1" dirty="0" smtClean="0">
                <a:solidFill>
                  <a:srgbClr val="FFFF00"/>
                </a:solidFill>
                <a:effectLst>
                  <a:outerShdw blurRad="38100" dist="38100" dir="2700000" algn="tl">
                    <a:srgbClr val="000000">
                      <a:alpha val="43137"/>
                    </a:srgbClr>
                  </a:outerShdw>
                </a:effectLst>
              </a:rPr>
              <a:t> σχέση με τις υπηρεσίες της κοινωνίας των πληροφοριών</a:t>
            </a:r>
          </a:p>
          <a:p>
            <a:pPr marL="457200" indent="-457200">
              <a:buFontTx/>
              <a:buNone/>
              <a:defRPr/>
            </a:pPr>
            <a:r>
              <a:rPr lang="el-GR" sz="2000" b="1" dirty="0" smtClean="0">
                <a:solidFill>
                  <a:srgbClr val="FFFF00"/>
                </a:solidFill>
                <a:effectLst>
                  <a:outerShdw blurRad="38100" dist="38100" dir="2700000" algn="tl">
                    <a:srgbClr val="000000">
                      <a:alpha val="43137"/>
                    </a:srgbClr>
                  </a:outerShdw>
                </a:effectLst>
              </a:rPr>
              <a:t> (Άρθρο 8)</a:t>
            </a:r>
          </a:p>
          <a:p>
            <a:pPr>
              <a:buFontTx/>
              <a:buNone/>
              <a:defRPr/>
            </a:pPr>
            <a:r>
              <a:rPr lang="el-GR" sz="2000" dirty="0" smtClean="0">
                <a:effectLst>
                  <a:outerShdw blurRad="38100" dist="38100" dir="2700000" algn="tl">
                    <a:srgbClr val="000000">
                      <a:alpha val="43137"/>
                    </a:srgbClr>
                  </a:outerShdw>
                </a:effectLst>
              </a:rPr>
              <a:t>Όταν προσφέρεται μία υπηρεσία της κοινωνίας απευθείας σε παιδί </a:t>
            </a:r>
          </a:p>
          <a:p>
            <a:pPr>
              <a:buFontTx/>
              <a:buNone/>
              <a:defRPr/>
            </a:pPr>
            <a:r>
              <a:rPr lang="el-GR" sz="2000" dirty="0" smtClean="0">
                <a:effectLst>
                  <a:outerShdw blurRad="38100" dist="38100" dir="2700000" algn="tl">
                    <a:srgbClr val="000000">
                      <a:alpha val="43137"/>
                    </a:srgbClr>
                  </a:outerShdw>
                </a:effectLst>
              </a:rPr>
              <a:t>κάτω των 16 ετών, δεν αρκεί η συγκατάθεση τους για την</a:t>
            </a:r>
          </a:p>
          <a:p>
            <a:pPr>
              <a:buFontTx/>
              <a:buNone/>
              <a:defRPr/>
            </a:pPr>
            <a:r>
              <a:rPr lang="el-GR" sz="2000" dirty="0" smtClean="0">
                <a:effectLst>
                  <a:outerShdw blurRad="38100" dist="38100" dir="2700000" algn="tl">
                    <a:srgbClr val="000000">
                      <a:alpha val="43137"/>
                    </a:srgbClr>
                  </a:outerShdw>
                </a:effectLst>
              </a:rPr>
              <a:t>επεξεργασία προσωπικών τους δεδομένων </a:t>
            </a:r>
            <a:r>
              <a:rPr lang="el-GR" sz="2000" u="sng" dirty="0" smtClean="0">
                <a:effectLst>
                  <a:outerShdw blurRad="38100" dist="38100" dir="2700000" algn="tl">
                    <a:srgbClr val="000000">
                      <a:alpha val="43137"/>
                    </a:srgbClr>
                  </a:outerShdw>
                </a:effectLst>
              </a:rPr>
              <a:t>αλλά χρειάζεται και η</a:t>
            </a:r>
          </a:p>
          <a:p>
            <a:pPr>
              <a:buFontTx/>
              <a:buNone/>
              <a:defRPr/>
            </a:pPr>
            <a:r>
              <a:rPr lang="el-GR" sz="2000" u="sng" dirty="0" smtClean="0">
                <a:effectLst>
                  <a:outerShdw blurRad="38100" dist="38100" dir="2700000" algn="tl">
                    <a:srgbClr val="000000">
                      <a:alpha val="43137"/>
                    </a:srgbClr>
                  </a:outerShdw>
                </a:effectLst>
              </a:rPr>
              <a:t>συγκατάθεση του γονέα / κηδεμόνα τους</a:t>
            </a:r>
          </a:p>
          <a:p>
            <a:pPr lvl="4">
              <a:buFontTx/>
              <a:buNone/>
              <a:defRPr/>
            </a:pPr>
            <a:endParaRPr lang="el-GR" dirty="0" smtClean="0">
              <a:effectLst>
                <a:outerShdw blurRad="38100" dist="38100" dir="2700000" algn="tl">
                  <a:srgbClr val="000000">
                    <a:alpha val="43137"/>
                  </a:srgbClr>
                </a:outerShdw>
              </a:effectLst>
            </a:endParaRPr>
          </a:p>
          <a:p>
            <a:pPr>
              <a:buFontTx/>
              <a:buNone/>
              <a:defRPr/>
            </a:pPr>
            <a:r>
              <a:rPr lang="el-GR" sz="2000" b="1" dirty="0" smtClean="0">
                <a:solidFill>
                  <a:srgbClr val="FFFF00"/>
                </a:solidFill>
                <a:effectLst>
                  <a:outerShdw blurRad="38100" dist="38100" dir="2700000" algn="tl">
                    <a:srgbClr val="000000">
                      <a:alpha val="43137"/>
                    </a:srgbClr>
                  </a:outerShdw>
                </a:effectLst>
              </a:rPr>
              <a:t>2. Φέρει το βάρος της απόδειξης όσον αφορά στην</a:t>
            </a:r>
            <a:endParaRPr lang="en-US" sz="2000" b="1" dirty="0" smtClean="0">
              <a:solidFill>
                <a:srgbClr val="FFFF00"/>
              </a:solidFill>
              <a:effectLst>
                <a:outerShdw blurRad="38100" dist="38100" dir="2700000" algn="tl">
                  <a:srgbClr val="000000">
                    <a:alpha val="43137"/>
                  </a:srgbClr>
                </a:outerShdw>
              </a:effectLst>
            </a:endParaRPr>
          </a:p>
          <a:p>
            <a:pPr>
              <a:buFontTx/>
              <a:buNone/>
              <a:defRPr/>
            </a:pPr>
            <a:r>
              <a:rPr lang="el-GR" sz="2000" b="1" dirty="0" smtClean="0">
                <a:solidFill>
                  <a:srgbClr val="FFFF00"/>
                </a:solidFill>
                <a:effectLst>
                  <a:outerShdw blurRad="38100" dist="38100" dir="2700000" algn="tl">
                    <a:srgbClr val="000000">
                      <a:alpha val="43137"/>
                    </a:srgbClr>
                  </a:outerShdw>
                </a:effectLst>
              </a:rPr>
              <a:t>παροχή συγκατάθεσης  (Άρθρο 7)</a:t>
            </a:r>
          </a:p>
          <a:p>
            <a:pPr>
              <a:buFont typeface="Wingdings" pitchFamily="2" charset="2"/>
              <a:buChar char="Ø"/>
              <a:defRPr/>
            </a:pPr>
            <a:r>
              <a:rPr lang="el-GR" sz="2000" dirty="0" smtClean="0">
                <a:effectLst>
                  <a:outerShdw blurRad="38100" dist="38100" dir="2700000" algn="tl">
                    <a:srgbClr val="000000">
                      <a:alpha val="43137"/>
                    </a:srgbClr>
                  </a:outerShdw>
                </a:effectLst>
              </a:rPr>
              <a:t>Η δήλωση συγκατάθεσης για επεξεργασία προσωπικών δεδομένων</a:t>
            </a:r>
          </a:p>
          <a:p>
            <a:pPr>
              <a:buFontTx/>
              <a:buNone/>
              <a:defRPr/>
            </a:pPr>
            <a:r>
              <a:rPr lang="el-GR" sz="2000" dirty="0" smtClean="0">
                <a:effectLst>
                  <a:outerShdw blurRad="38100" dist="38100" dir="2700000" algn="tl">
                    <a:srgbClr val="000000">
                      <a:alpha val="43137"/>
                    </a:srgbClr>
                  </a:outerShdw>
                </a:effectLst>
              </a:rPr>
              <a:t>πρέπει να είναι διατυπωμένη σε απλή και κατανοητή γλώσσα</a:t>
            </a:r>
          </a:p>
          <a:p>
            <a:pPr>
              <a:buFont typeface="Wingdings" pitchFamily="2" charset="2"/>
              <a:buChar char="Ø"/>
              <a:defRPr/>
            </a:pPr>
            <a:r>
              <a:rPr lang="el-GR" sz="2000" dirty="0" smtClean="0">
                <a:effectLst>
                  <a:outerShdw blurRad="38100" dist="38100" dir="2700000" algn="tl">
                    <a:srgbClr val="000000">
                      <a:alpha val="43137"/>
                    </a:srgbClr>
                  </a:outerShdw>
                </a:effectLst>
              </a:rPr>
              <a:t>Ο υπεύθυνος επεξεργασίας πρέπει να αποδείξει ότι έλαβε τη</a:t>
            </a:r>
          </a:p>
          <a:p>
            <a:pPr>
              <a:buFontTx/>
              <a:buNone/>
              <a:defRPr/>
            </a:pPr>
            <a:r>
              <a:rPr lang="el-GR" sz="2000" dirty="0" smtClean="0">
                <a:effectLst>
                  <a:outerShdw blurRad="38100" dist="38100" dir="2700000" algn="tl">
                    <a:srgbClr val="000000">
                      <a:alpha val="43137"/>
                    </a:srgbClr>
                  </a:outerShdw>
                </a:effectLst>
              </a:rPr>
              <a:t>συγκατάθεση του ατόμου</a:t>
            </a:r>
          </a:p>
          <a:p>
            <a:pPr>
              <a:buFont typeface="Wingdings" pitchFamily="2" charset="2"/>
              <a:buChar char="Ø"/>
              <a:defRPr/>
            </a:pPr>
            <a:r>
              <a:rPr lang="el-GR" sz="2000" dirty="0" smtClean="0">
                <a:effectLst>
                  <a:outerShdw blurRad="38100" dist="38100" dir="2700000" algn="tl">
                    <a:srgbClr val="000000">
                      <a:alpha val="43137"/>
                    </a:srgbClr>
                  </a:outerShdw>
                </a:effectLst>
              </a:rPr>
              <a:t>Το άτομο μπορεί να ανακαλέσει τη συγκατάθεση του ανά πάσα στιγμή</a:t>
            </a:r>
          </a:p>
          <a:p>
            <a:pPr>
              <a:buFontTx/>
              <a:buNone/>
              <a:defRPr/>
            </a:pPr>
            <a:endParaRPr lang="el-GR" sz="2000" b="1" dirty="0" smtClean="0">
              <a:solidFill>
                <a:srgbClr val="FFFF00"/>
              </a:solidFill>
              <a:effectLst>
                <a:outerShdw blurRad="38100" dist="38100" dir="2700000" algn="tl">
                  <a:srgbClr val="000000">
                    <a:alpha val="43137"/>
                  </a:srgbClr>
                </a:outerShdw>
              </a:effectLst>
            </a:endParaRPr>
          </a:p>
          <a:p>
            <a:pPr>
              <a:defRPr/>
            </a:pPr>
            <a:endParaRPr lang="el-GR" sz="2200" dirty="0" smtClean="0">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eaLnBrk="1" hangingPunct="1">
              <a:buFontTx/>
              <a:buNone/>
              <a:defRPr/>
            </a:pPr>
            <a:endParaRPr lang="el-GR" sz="1800" dirty="0" smtClean="0"/>
          </a:p>
          <a:p>
            <a:pPr eaLnBrk="1" hangingPunct="1">
              <a:buFontTx/>
              <a:buNone/>
              <a:defRPr/>
            </a:pPr>
            <a:r>
              <a:rPr lang="el-GR" dirty="0" smtClean="0"/>
              <a:t> </a:t>
            </a:r>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981075"/>
            <a:ext cx="8218487" cy="1584325"/>
          </a:xfrm>
        </p:spPr>
        <p:txBody>
          <a:bodyPr/>
          <a:lstStyle/>
          <a:p>
            <a:pPr>
              <a:defRPr/>
            </a:pPr>
            <a:r>
              <a:rPr lang="el-GR" sz="1900" b="1" dirty="0" smtClean="0">
                <a:solidFill>
                  <a:srgbClr val="FFFF00"/>
                </a:solidFill>
                <a:effectLst/>
              </a:rPr>
              <a:t>3. </a:t>
            </a:r>
            <a:r>
              <a:rPr lang="el-GR" sz="1900" b="1" dirty="0" smtClean="0">
                <a:solidFill>
                  <a:srgbClr val="FFFF00"/>
                </a:solidFill>
                <a:effectLst>
                  <a:outerShdw blurRad="38100" dist="38100" dir="2700000" algn="tl">
                    <a:srgbClr val="000000">
                      <a:alpha val="43137"/>
                    </a:srgbClr>
                  </a:outerShdw>
                </a:effectLst>
              </a:rPr>
              <a:t>Υποχρέωση κατασκευαστών στο στάδιο του σχεδιασμού και </a:t>
            </a:r>
            <a:r>
              <a:rPr lang="el-GR" sz="1900" b="1" dirty="0" err="1" smtClean="0">
                <a:solidFill>
                  <a:srgbClr val="FFFF00"/>
                </a:solidFill>
                <a:effectLst>
                  <a:outerShdw blurRad="38100" dist="38100" dir="2700000" algn="tl">
                    <a:srgbClr val="000000">
                      <a:alpha val="43137"/>
                    </a:srgbClr>
                  </a:outerShdw>
                </a:effectLst>
              </a:rPr>
              <a:t>εξ΄ορισμού</a:t>
            </a:r>
            <a:r>
              <a:rPr lang="el-GR" sz="1900" b="1" dirty="0" smtClean="0">
                <a:solidFill>
                  <a:srgbClr val="FFFF00"/>
                </a:solidFill>
                <a:effectLst>
                  <a:outerShdw blurRad="38100" dist="38100" dir="2700000" algn="tl">
                    <a:srgbClr val="000000">
                      <a:alpha val="43137"/>
                    </a:srgbClr>
                  </a:outerShdw>
                </a:effectLst>
              </a:rPr>
              <a:t> (</a:t>
            </a:r>
            <a:r>
              <a:rPr lang="en-US" sz="1900" b="1" dirty="0" smtClean="0">
                <a:solidFill>
                  <a:srgbClr val="FFFF00"/>
                </a:solidFill>
                <a:effectLst>
                  <a:outerShdw blurRad="38100" dist="38100" dir="2700000" algn="tl">
                    <a:srgbClr val="000000">
                      <a:alpha val="43137"/>
                    </a:srgbClr>
                  </a:outerShdw>
                </a:effectLst>
              </a:rPr>
              <a:t>privacy by default and by</a:t>
            </a:r>
            <a:r>
              <a:rPr lang="el-GR" sz="1900" b="1" dirty="0" smtClean="0">
                <a:solidFill>
                  <a:srgbClr val="FFFF00"/>
                </a:solidFill>
                <a:effectLst>
                  <a:outerShdw blurRad="38100" dist="38100" dir="2700000" algn="tl">
                    <a:srgbClr val="000000">
                      <a:alpha val="43137"/>
                    </a:srgbClr>
                  </a:outerShdw>
                </a:effectLst>
              </a:rPr>
              <a:t> </a:t>
            </a:r>
            <a:r>
              <a:rPr lang="en-US" sz="1900" b="1" dirty="0" smtClean="0">
                <a:solidFill>
                  <a:srgbClr val="FFFF00"/>
                </a:solidFill>
                <a:effectLst>
                  <a:outerShdw blurRad="38100" dist="38100" dir="2700000" algn="tl">
                    <a:srgbClr val="000000">
                      <a:alpha val="43137"/>
                    </a:srgbClr>
                  </a:outerShdw>
                </a:effectLst>
              </a:rPr>
              <a:t>design</a:t>
            </a:r>
            <a:r>
              <a:rPr lang="el-GR" sz="1900" b="1" dirty="0" smtClean="0">
                <a:solidFill>
                  <a:srgbClr val="FFFF00"/>
                </a:solidFill>
                <a:effectLst>
                  <a:outerShdw blurRad="38100" dist="38100" dir="2700000" algn="tl">
                    <a:srgbClr val="000000">
                      <a:alpha val="43137"/>
                    </a:srgbClr>
                  </a:outerShdw>
                </a:effectLst>
              </a:rPr>
              <a:t>) (Άρθρο 25)</a:t>
            </a:r>
            <a:r>
              <a:rPr lang="el-GR" sz="2400" b="1" dirty="0" smtClean="0">
                <a:solidFill>
                  <a:srgbClr val="FFFF00"/>
                </a:solidFill>
                <a:effectLst>
                  <a:outerShdw blurRad="38100" dist="38100" dir="2700000" algn="tl">
                    <a:srgbClr val="000000">
                      <a:alpha val="43137"/>
                    </a:srgbClr>
                  </a:outerShdw>
                </a:effectLst>
              </a:rPr>
              <a:t/>
            </a:r>
            <a:br>
              <a:rPr lang="el-GR" sz="2400" b="1" dirty="0" smtClean="0">
                <a:solidFill>
                  <a:srgbClr val="FFFF00"/>
                </a:solidFill>
                <a:effectLst>
                  <a:outerShdw blurRad="38100" dist="38100" dir="2700000" algn="tl">
                    <a:srgbClr val="000000">
                      <a:alpha val="43137"/>
                    </a:srgbClr>
                  </a:outerShdw>
                </a:effectLst>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0825" y="836613"/>
            <a:ext cx="8569325" cy="5183187"/>
          </a:xfrm>
        </p:spPr>
        <p:txBody>
          <a:bodyPr/>
          <a:lstStyle/>
          <a:p>
            <a:pPr>
              <a:buFont typeface="Wingdings" pitchFamily="2" charset="2"/>
              <a:buChar char="Ø"/>
              <a:defRPr/>
            </a:pPr>
            <a:r>
              <a:rPr lang="el-GR" sz="1800" u="sng" dirty="0" smtClean="0"/>
              <a:t>Κατά τον αρχικό σχεδιασμό κάθε υπηρεσίας ή προϊόντος</a:t>
            </a:r>
            <a:r>
              <a:rPr lang="el-GR" sz="1800" dirty="0" smtClean="0"/>
              <a:t>, ο υπεύθυνος επεξεργασίας  οφείλει να λαμβάνει τα κατάλληλα τεχνικά και οργανωτικά μέτρα (τεχνολογία και διαδικασίες): </a:t>
            </a:r>
          </a:p>
          <a:p>
            <a:pPr>
              <a:buFont typeface="Wingdings" pitchFamily="2" charset="2"/>
              <a:buChar char="§"/>
              <a:defRPr/>
            </a:pPr>
            <a:r>
              <a:rPr lang="el-GR" sz="1800" dirty="0" smtClean="0"/>
              <a:t>όπως η </a:t>
            </a:r>
            <a:r>
              <a:rPr lang="el-GR" sz="1800" dirty="0" err="1" smtClean="0"/>
              <a:t>ψευδωνυμοποίηση</a:t>
            </a:r>
            <a:r>
              <a:rPr lang="el-GR" sz="1800" dirty="0" smtClean="0"/>
              <a:t> των δεδομένων</a:t>
            </a:r>
          </a:p>
          <a:p>
            <a:pPr>
              <a:buFont typeface="Wingdings" pitchFamily="2" charset="2"/>
              <a:buChar char="§"/>
              <a:defRPr/>
            </a:pPr>
            <a:r>
              <a:rPr lang="el-GR" sz="1800" dirty="0" smtClean="0"/>
              <a:t>σχεδιασμένα με τρόπο που να εφαρμόζονται οι αρχές προστασίας προσωπικών δεδομένων π.χ. ελαχιστοποίηση </a:t>
            </a:r>
            <a:r>
              <a:rPr lang="el-GR" sz="1800" i="1" dirty="0" smtClean="0"/>
              <a:t>(όσον αφορά το εύρος των δεδομένων, το βαθμό της επεξεργασίας, την προσβασιμότητα και την αποθήκευση)</a:t>
            </a:r>
          </a:p>
          <a:p>
            <a:pPr>
              <a:buFont typeface="Wingdings" pitchFamily="2" charset="2"/>
              <a:buChar char="§"/>
              <a:defRPr/>
            </a:pPr>
            <a:r>
              <a:rPr lang="el-GR" sz="1800" dirty="0" smtClean="0"/>
              <a:t>σχεδιασμένα ώστε να προάγουν τη διαφάνεια όσον αφορά στην επεξεργασία, με τρόπο που τα άτομα να μπορούν να παρακολουθούν την επεξεργασία και ο οργανισμός να δημιουργεί και να βελτιώνει τα μέτρα ασφαλείας</a:t>
            </a:r>
          </a:p>
          <a:p>
            <a:pPr lvl="4">
              <a:buFont typeface="Wingdings" pitchFamily="2" charset="2"/>
              <a:buChar char="§"/>
              <a:defRPr/>
            </a:pPr>
            <a:endParaRPr lang="el-GR" sz="1400" dirty="0" smtClean="0"/>
          </a:p>
          <a:p>
            <a:pPr>
              <a:buFont typeface="Wingdings" pitchFamily="2" charset="2"/>
              <a:buChar char="Ø"/>
              <a:defRPr/>
            </a:pPr>
            <a:r>
              <a:rPr lang="el-GR" sz="1800" dirty="0" smtClean="0"/>
              <a:t>Εγκεκριμένος μηχανισμός πιστοποίησης (άρθρο 42) αποδεικνύει τη συμμόρφωση με τις εν λόγω απαιτήσεις (</a:t>
            </a:r>
            <a:r>
              <a:rPr lang="el-GR" sz="1800" dirty="0" err="1" smtClean="0"/>
              <a:t>Πρ</a:t>
            </a:r>
            <a:r>
              <a:rPr lang="el-GR" sz="1800" dirty="0" smtClean="0"/>
              <a:t>. 78)</a:t>
            </a:r>
          </a:p>
          <a:p>
            <a:pPr lvl="3">
              <a:buFont typeface="Wingdings" pitchFamily="2" charset="2"/>
              <a:buChar char="Ø"/>
              <a:defRPr/>
            </a:pPr>
            <a:endParaRPr lang="el-GR" sz="1400" dirty="0" smtClean="0"/>
          </a:p>
          <a:p>
            <a:pPr>
              <a:buFont typeface="Wingdings" pitchFamily="2" charset="2"/>
              <a:buChar char="Ø"/>
              <a:defRPr/>
            </a:pPr>
            <a:r>
              <a:rPr lang="el-GR" sz="1800" b="1" dirty="0" smtClean="0">
                <a:solidFill>
                  <a:srgbClr val="FFC000"/>
                </a:solidFill>
              </a:rPr>
              <a:t>Παράδειγμα:</a:t>
            </a:r>
            <a:r>
              <a:rPr lang="el-GR" sz="1800" b="1" dirty="0" smtClean="0"/>
              <a:t> </a:t>
            </a:r>
            <a:r>
              <a:rPr lang="el-GR" sz="1800" dirty="0" smtClean="0"/>
              <a:t>οι κατασκευαστές έξυπνων</a:t>
            </a:r>
            <a:r>
              <a:rPr lang="en-US" sz="1800" dirty="0" smtClean="0"/>
              <a:t> </a:t>
            </a:r>
            <a:r>
              <a:rPr lang="el-GR" sz="1800" dirty="0" smtClean="0"/>
              <a:t>συσκευών διασφαλίζουν ότι, διατηρείται η ανωνυμία των προσώπων που  αγοράζουν τις συσκευές και οι σχεδιαστές</a:t>
            </a:r>
            <a:r>
              <a:rPr lang="en-US" sz="1800" dirty="0" smtClean="0"/>
              <a:t> </a:t>
            </a:r>
            <a:r>
              <a:rPr lang="el-GR" sz="1800" dirty="0" smtClean="0"/>
              <a:t>εφαρμογών (</a:t>
            </a:r>
            <a:r>
              <a:rPr lang="en-US" sz="1800" dirty="0" smtClean="0"/>
              <a:t>applications</a:t>
            </a:r>
            <a:r>
              <a:rPr lang="el-GR" sz="1800" dirty="0" smtClean="0"/>
              <a:t>) συλλέγουν πληροφορίες για τους</a:t>
            </a:r>
            <a:r>
              <a:rPr lang="en-US" sz="1800" dirty="0" smtClean="0"/>
              <a:t> </a:t>
            </a:r>
            <a:r>
              <a:rPr lang="el-GR" sz="1800" dirty="0" smtClean="0"/>
              <a:t>χρήστες, μόνο στο βαθμό που επιτρέπει ο Κανονισμός</a:t>
            </a:r>
          </a:p>
          <a:p>
            <a:pPr>
              <a:buFont typeface="Wingdings" pitchFamily="2" charset="2"/>
              <a:buChar char="Ø"/>
              <a:defRPr/>
            </a:pPr>
            <a:endParaRPr lang="el-GR" sz="2200" dirty="0" smtClean="0"/>
          </a:p>
          <a:p>
            <a:pPr>
              <a:buFontTx/>
              <a:buNone/>
              <a:defRPr/>
            </a:pPr>
            <a:endParaRPr lang="el-GR" sz="800" dirty="0" smtClean="0"/>
          </a:p>
          <a:p>
            <a:pPr>
              <a:buFont typeface="Wingdings" pitchFamily="2" charset="2"/>
              <a:buChar char="Ø"/>
              <a:defRPr/>
            </a:pPr>
            <a:endParaRPr lang="el-GR" sz="2200" dirty="0" smtClean="0"/>
          </a:p>
        </p:txBody>
      </p:sp>
      <p:sp>
        <p:nvSpPr>
          <p:cNvPr id="4" name="Slide Number Placeholder 3"/>
          <p:cNvSpPr>
            <a:spLocks noGrp="1"/>
          </p:cNvSpPr>
          <p:nvPr>
            <p:ph type="sldNum" sz="quarter" idx="12"/>
          </p:nvPr>
        </p:nvSpPr>
        <p:spPr/>
        <p:txBody>
          <a:bodyPr/>
          <a:lstStyle/>
          <a:p>
            <a:pPr>
              <a:defRPr/>
            </a:pPr>
            <a:fld id="{A0E8175F-5056-471C-B27F-4716FC3A9E2B}" type="slidenum">
              <a:rPr lang="el-GR" smtClean="0"/>
              <a:pPr>
                <a:defRPr/>
              </a:pPr>
              <a:t>43</a:t>
            </a:fld>
            <a:endParaRPr lang="el-G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404813"/>
            <a:ext cx="8002587" cy="2592387"/>
          </a:xfrm>
        </p:spPr>
        <p:txBody>
          <a:bodyPr/>
          <a:lstStyle/>
          <a:p>
            <a:pPr>
              <a:defRPr/>
            </a:pPr>
            <a:r>
              <a:rPr lang="el-GR" sz="1800" b="1" dirty="0" smtClean="0"/>
              <a:t> </a:t>
            </a:r>
            <a:r>
              <a:rPr lang="el-GR" sz="2200" b="1" dirty="0" smtClean="0">
                <a:solidFill>
                  <a:srgbClr val="FFFF00"/>
                </a:solidFill>
                <a:effectLst>
                  <a:outerShdw blurRad="38100" dist="38100" dir="2700000" algn="tl">
                    <a:srgbClr val="000000">
                      <a:alpha val="43137"/>
                    </a:srgbClr>
                  </a:outerShdw>
                </a:effectLst>
              </a:rPr>
              <a:t>Από κοινού υπεύθυνοι επεξεργασίας (Άρθρο 26 )</a:t>
            </a:r>
            <a:br>
              <a:rPr lang="el-GR" sz="2200" b="1" dirty="0" smtClean="0">
                <a:solidFill>
                  <a:srgbClr val="FFFF00"/>
                </a:solidFill>
                <a:effectLst>
                  <a:outerShdw blurRad="38100" dist="38100" dir="2700000" algn="tl">
                    <a:srgbClr val="000000">
                      <a:alpha val="43137"/>
                    </a:srgbClr>
                  </a:outerShdw>
                </a:effectLst>
              </a:rPr>
            </a:b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468313" y="836613"/>
            <a:ext cx="8135937" cy="5183187"/>
          </a:xfrm>
        </p:spPr>
        <p:txBody>
          <a:bodyPr/>
          <a:lstStyle/>
          <a:p>
            <a:pPr>
              <a:buFont typeface="Wingdings" pitchFamily="2" charset="2"/>
              <a:buChar char="Ø"/>
              <a:defRPr/>
            </a:pPr>
            <a:r>
              <a:rPr lang="el-GR" sz="2200" dirty="0" smtClean="0"/>
              <a:t>Μπορεί να υπάρχουν 2 ή περισσότεροι συν-υπεύθυνοι επεξεργασίας</a:t>
            </a:r>
          </a:p>
          <a:p>
            <a:pPr>
              <a:buFontTx/>
              <a:buNone/>
              <a:defRPr/>
            </a:pPr>
            <a:endParaRPr lang="el-GR" sz="800" dirty="0" smtClean="0"/>
          </a:p>
          <a:p>
            <a:pPr>
              <a:buFont typeface="Wingdings" pitchFamily="2" charset="2"/>
              <a:buChar char="Ø"/>
              <a:defRPr/>
            </a:pPr>
            <a:r>
              <a:rPr lang="el-GR" sz="2200" dirty="0" smtClean="0"/>
              <a:t>Καθορίζουν με μεταξύ τους συμφωνία και με διαφάνεια τις αντίστοιχες ευθύνες τους</a:t>
            </a:r>
          </a:p>
          <a:p>
            <a:pPr>
              <a:buFontTx/>
              <a:buNone/>
              <a:defRPr/>
            </a:pPr>
            <a:endParaRPr lang="el-GR" sz="800" dirty="0" smtClean="0"/>
          </a:p>
          <a:p>
            <a:pPr>
              <a:buFont typeface="Wingdings" pitchFamily="2" charset="2"/>
              <a:buChar char="Ø"/>
              <a:defRPr/>
            </a:pPr>
            <a:r>
              <a:rPr lang="el-GR" sz="2200" dirty="0" smtClean="0"/>
              <a:t>Η συμφωνία καθορίζει και τις ευθύνες τους για ικανοποίηση των δικαιωμάτων των υποκειμένων</a:t>
            </a:r>
          </a:p>
          <a:p>
            <a:pPr>
              <a:buFontTx/>
              <a:buNone/>
              <a:defRPr/>
            </a:pPr>
            <a:endParaRPr lang="el-GR" sz="800" dirty="0" smtClean="0"/>
          </a:p>
          <a:p>
            <a:pPr>
              <a:buFont typeface="Wingdings" pitchFamily="2" charset="2"/>
              <a:buChar char="Ø"/>
              <a:defRPr/>
            </a:pPr>
            <a:r>
              <a:rPr lang="el-GR" sz="2200" dirty="0" smtClean="0"/>
              <a:t>Η ουσία της συμφωνίας τίθεται στη διάθεση του υποκειμένου</a:t>
            </a:r>
          </a:p>
          <a:p>
            <a:pPr>
              <a:buFontTx/>
              <a:buNone/>
              <a:defRPr/>
            </a:pPr>
            <a:endParaRPr lang="el-GR" sz="800" dirty="0" smtClean="0"/>
          </a:p>
          <a:p>
            <a:pPr>
              <a:buFont typeface="Wingdings" pitchFamily="2" charset="2"/>
              <a:buChar char="Ø"/>
              <a:defRPr/>
            </a:pPr>
            <a:r>
              <a:rPr lang="el-GR" sz="2200" dirty="0" smtClean="0"/>
              <a:t>Στη συμφωνία δύναται να αναφέρεται ένα σημείο επικοινωνίας</a:t>
            </a:r>
          </a:p>
          <a:p>
            <a:pPr>
              <a:buFontTx/>
              <a:buNone/>
              <a:defRPr/>
            </a:pPr>
            <a:endParaRPr lang="el-GR" sz="800" dirty="0" smtClean="0"/>
          </a:p>
          <a:p>
            <a:pPr>
              <a:buFont typeface="Wingdings" pitchFamily="2" charset="2"/>
              <a:buChar char="Ø"/>
              <a:defRPr/>
            </a:pPr>
            <a:r>
              <a:rPr lang="el-GR" sz="2200" dirty="0" smtClean="0"/>
              <a:t>Το υποκείμενο μπορεί  να ασκήσει τα δικαιώματα του σε κάθε υπεύθυνο επεξεργασίας</a:t>
            </a:r>
          </a:p>
          <a:p>
            <a:pPr>
              <a:buFontTx/>
              <a:buNone/>
              <a:defRPr/>
            </a:pPr>
            <a:endParaRPr lang="el-GR" sz="800" dirty="0" smtClean="0"/>
          </a:p>
          <a:p>
            <a:pPr>
              <a:buFontTx/>
              <a:buNone/>
              <a:defRPr/>
            </a:pPr>
            <a:endParaRPr lang="el-GR" sz="800" dirty="0" smtClean="0"/>
          </a:p>
        </p:txBody>
      </p:sp>
      <p:sp>
        <p:nvSpPr>
          <p:cNvPr id="4" name="Slide Number Placeholder 3"/>
          <p:cNvSpPr>
            <a:spLocks noGrp="1"/>
          </p:cNvSpPr>
          <p:nvPr>
            <p:ph type="sldNum" sz="quarter" idx="12"/>
          </p:nvPr>
        </p:nvSpPr>
        <p:spPr/>
        <p:txBody>
          <a:bodyPr/>
          <a:lstStyle/>
          <a:p>
            <a:pPr>
              <a:defRPr/>
            </a:pPr>
            <a:fld id="{3B0B1BF0-52CF-457D-9E8C-8A57DCD94E8B}" type="slidenum">
              <a:rPr lang="el-GR" smtClean="0"/>
              <a:pPr>
                <a:defRPr/>
              </a:pPr>
              <a:t>44</a:t>
            </a:fld>
            <a:endParaRPr lang="el-G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620713"/>
            <a:ext cx="8218487" cy="2232025"/>
          </a:xfrm>
        </p:spPr>
        <p:txBody>
          <a:bodyPr/>
          <a:lstStyle/>
          <a:p>
            <a:pPr>
              <a:defRPr/>
            </a:pPr>
            <a:r>
              <a:rPr lang="el-GR" sz="1900" b="1" dirty="0" smtClean="0">
                <a:solidFill>
                  <a:srgbClr val="FFFF00"/>
                </a:solidFill>
                <a:effectLst>
                  <a:outerShdw blurRad="38100" dist="38100" dir="2700000" algn="tl">
                    <a:srgbClr val="000000">
                      <a:alpha val="43137"/>
                    </a:srgbClr>
                  </a:outerShdw>
                </a:effectLst>
                <a:latin typeface="+mn-lt"/>
                <a:ea typeface="+mn-ea"/>
                <a:cs typeface="+mn-cs"/>
              </a:rPr>
              <a:t>6. Υποχρέωση εκπροσώπησης υπευθύνων επεξεργασίας ή εκτελούντων την επεξεργασία μη εγκατεστημένων στην Ένωση (</a:t>
            </a:r>
            <a:r>
              <a:rPr lang="el-GR" sz="1900" b="1" dirty="0" smtClean="0">
                <a:solidFill>
                  <a:srgbClr val="FFFF00"/>
                </a:solidFill>
                <a:effectLst>
                  <a:outerShdw blurRad="38100" dist="38100" dir="2700000" algn="tl">
                    <a:srgbClr val="000000">
                      <a:alpha val="43137"/>
                    </a:srgbClr>
                  </a:outerShdw>
                </a:effectLst>
              </a:rPr>
              <a:t>Άρθρο 27) </a:t>
            </a: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250825" y="1125538"/>
            <a:ext cx="8497888" cy="4894262"/>
          </a:xfrm>
        </p:spPr>
        <p:txBody>
          <a:bodyPr/>
          <a:lstStyle/>
          <a:p>
            <a:pPr>
              <a:buFont typeface="Wingdings" pitchFamily="2" charset="2"/>
              <a:buChar char="Ø"/>
              <a:defRPr/>
            </a:pPr>
            <a:r>
              <a:rPr lang="el-GR" sz="1900" dirty="0" smtClean="0"/>
              <a:t>Υπεύθυνος επεξεργασίας ή εκτελών την επεξεργασία που ΔΕΝ είναι εγκατεστημένος στην ΕΕ ορίζει γραπτώς εκπρόσωπο του στην ΕΕ</a:t>
            </a:r>
            <a:r>
              <a:rPr lang="en-US" sz="1900" dirty="0" smtClean="0"/>
              <a:t>,</a:t>
            </a:r>
            <a:r>
              <a:rPr lang="el-GR" sz="1900" dirty="0" smtClean="0"/>
              <a:t> που ενεργεί κατ’ εντολή του υπεύθυνου/ εκτελούντα </a:t>
            </a:r>
            <a:endParaRPr lang="en-US" sz="1900" dirty="0" smtClean="0"/>
          </a:p>
          <a:p>
            <a:pPr lvl="2">
              <a:buFontTx/>
              <a:buNone/>
              <a:defRPr/>
            </a:pPr>
            <a:r>
              <a:rPr lang="el-GR" sz="1100" dirty="0" smtClean="0"/>
              <a:t>    </a:t>
            </a:r>
          </a:p>
          <a:p>
            <a:pPr>
              <a:buFont typeface="Wingdings" pitchFamily="2" charset="2"/>
              <a:buChar char="Ø"/>
              <a:defRPr/>
            </a:pPr>
            <a:r>
              <a:rPr lang="el-GR" sz="1900" dirty="0" smtClean="0"/>
              <a:t>Ο εκπρόσωπος ενεργεί ως σημείο επαφής με την ΑΠΔΠΧ και με υποκείμενα των δεδομένων (</a:t>
            </a:r>
            <a:r>
              <a:rPr lang="en-US" sz="1900" dirty="0" smtClean="0"/>
              <a:t>one stop shop</a:t>
            </a:r>
            <a:r>
              <a:rPr lang="el-GR" sz="1900" dirty="0" smtClean="0"/>
              <a:t>)</a:t>
            </a:r>
          </a:p>
          <a:p>
            <a:pPr lvl="2">
              <a:buFontTx/>
              <a:buNone/>
              <a:defRPr/>
            </a:pPr>
            <a:r>
              <a:rPr lang="el-GR" sz="1100" dirty="0" smtClean="0"/>
              <a:t>       </a:t>
            </a:r>
          </a:p>
          <a:p>
            <a:pPr>
              <a:buFont typeface="Wingdings" pitchFamily="2" charset="2"/>
              <a:buChar char="Ø"/>
              <a:defRPr/>
            </a:pPr>
            <a:r>
              <a:rPr lang="el-GR" sz="1900" u="sng" dirty="0" smtClean="0"/>
              <a:t>ΔΕΝ</a:t>
            </a:r>
            <a:r>
              <a:rPr lang="el-GR" sz="1900" dirty="0" smtClean="0"/>
              <a:t> ορίζεται εκπρόσωπος όταν: </a:t>
            </a:r>
          </a:p>
          <a:p>
            <a:pPr>
              <a:buFontTx/>
              <a:buNone/>
              <a:defRPr/>
            </a:pPr>
            <a:r>
              <a:rPr lang="el-GR" sz="1900" dirty="0" smtClean="0"/>
              <a:t>	(α) η επεξεργασία είναι περιστασιακή, δεν περιλαμβάνει, σε μεγάλο βαθμό, επεξεργασία ειδικών κατηγοριών δεδομένων ή δεδομένων που αφορούν ποινικές καταδίκες και αδικήματα </a:t>
            </a:r>
          </a:p>
          <a:p>
            <a:pPr>
              <a:buFontTx/>
              <a:buNone/>
              <a:defRPr/>
            </a:pPr>
            <a:r>
              <a:rPr lang="el-GR" sz="1900" dirty="0" smtClean="0"/>
              <a:t>    (β) η επεξεργασία εκτελείται από δημόσια αρχή ή φορέα</a:t>
            </a:r>
          </a:p>
          <a:p>
            <a:pPr lvl="2">
              <a:buFont typeface="Wingdings" pitchFamily="2" charset="2"/>
              <a:buChar char="Ø"/>
              <a:defRPr/>
            </a:pPr>
            <a:endParaRPr lang="en-US" sz="1100" dirty="0" smtClean="0"/>
          </a:p>
          <a:p>
            <a:pPr>
              <a:buFont typeface="Wingdings" pitchFamily="2" charset="2"/>
              <a:buChar char="Ø"/>
              <a:defRPr/>
            </a:pPr>
            <a:r>
              <a:rPr lang="el-GR" sz="1900" dirty="0" smtClean="0"/>
              <a:t>Ο εκπρόσωπος</a:t>
            </a:r>
            <a:r>
              <a:rPr lang="en-US" sz="1900" dirty="0" smtClean="0"/>
              <a:t> </a:t>
            </a:r>
            <a:r>
              <a:rPr lang="el-GR" sz="1900" dirty="0" smtClean="0"/>
              <a:t>πρέπει να είναι εγκατεστημένος σε ΚΜ όπου βρίσκονται τα υποκείμενα των δεδομένων, των οποίων επεξεργάζεται τα δεδομένα τους (για προσφορά αγαθών ή υπηρεσιών ή των οποίων παρακολουθεί τη συμπεριφορά τους)</a:t>
            </a:r>
          </a:p>
        </p:txBody>
      </p:sp>
      <p:sp>
        <p:nvSpPr>
          <p:cNvPr id="4" name="Slide Number Placeholder 3"/>
          <p:cNvSpPr>
            <a:spLocks noGrp="1"/>
          </p:cNvSpPr>
          <p:nvPr>
            <p:ph type="sldNum" sz="quarter" idx="12"/>
          </p:nvPr>
        </p:nvSpPr>
        <p:spPr/>
        <p:txBody>
          <a:bodyPr/>
          <a:lstStyle/>
          <a:p>
            <a:pPr>
              <a:defRPr/>
            </a:pPr>
            <a:fld id="{8E9AC868-1160-48AB-A5B0-1A90B206E3CC}" type="slidenum">
              <a:rPr lang="el-GR" smtClean="0"/>
              <a:pPr>
                <a:defRPr/>
              </a:pPr>
              <a:t>45</a:t>
            </a:fld>
            <a:endParaRPr lang="el-G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4213" y="1412875"/>
            <a:ext cx="8280400" cy="1152525"/>
          </a:xfrm>
        </p:spPr>
        <p:txBody>
          <a:bodyPr/>
          <a:lstStyle/>
          <a:p>
            <a:pPr>
              <a:defRPr/>
            </a:pPr>
            <a:r>
              <a:rPr lang="en-US" sz="1800" b="1" dirty="0" smtClean="0"/>
              <a:t/>
            </a:r>
            <a:br>
              <a:rPr lang="en-US" sz="1800" b="1" dirty="0" smtClean="0"/>
            </a:br>
            <a:r>
              <a:rPr lang="el-GR" sz="2000" b="1" dirty="0" smtClean="0">
                <a:solidFill>
                  <a:srgbClr val="FFFF00"/>
                </a:solidFill>
                <a:effectLst>
                  <a:outerShdw blurRad="38100" dist="38100" dir="2700000" algn="tl">
                    <a:srgbClr val="000000">
                      <a:alpha val="43137"/>
                    </a:srgbClr>
                  </a:outerShdw>
                </a:effectLst>
                <a:latin typeface="+mn-lt"/>
                <a:ea typeface="+mn-ea"/>
                <a:cs typeface="+mn-cs"/>
              </a:rPr>
              <a:t>7. Τήρηση αρχείων των δραστηριοτήτων επεξεργασίας</a:t>
            </a:r>
            <a:r>
              <a:rPr lang="en-US"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rPr>
              <a:t/>
            </a:r>
            <a:br>
              <a:rPr lang="el-GR" sz="2000" b="1" dirty="0" smtClean="0">
                <a:solidFill>
                  <a:srgbClr val="FFFF00"/>
                </a:solidFill>
                <a:effectLst>
                  <a:outerShdw blurRad="38100" dist="38100" dir="2700000" algn="tl">
                    <a:srgbClr val="000000">
                      <a:alpha val="43137"/>
                    </a:srgbClr>
                  </a:outerShdw>
                </a:effectLst>
              </a:rPr>
            </a:br>
            <a:r>
              <a:rPr lang="el-GR" sz="2000" b="1" dirty="0" smtClean="0">
                <a:solidFill>
                  <a:srgbClr val="FFFF00"/>
                </a:solidFill>
                <a:effectLst>
                  <a:outerShdw blurRad="38100" dist="38100" dir="2700000" algn="tl">
                    <a:srgbClr val="000000">
                      <a:alpha val="43137"/>
                    </a:srgbClr>
                  </a:outerShdw>
                </a:effectLst>
              </a:rPr>
              <a:t>     (</a:t>
            </a:r>
            <a:r>
              <a:rPr lang="en-US" sz="2000" b="1" dirty="0" smtClean="0">
                <a:solidFill>
                  <a:srgbClr val="FFFF00"/>
                </a:solidFill>
                <a:effectLst>
                  <a:outerShdw blurRad="38100" dist="38100" dir="2700000" algn="tl">
                    <a:srgbClr val="000000">
                      <a:alpha val="43137"/>
                    </a:srgbClr>
                  </a:outerShdw>
                </a:effectLst>
              </a:rPr>
              <a:t>records of processing activities</a:t>
            </a:r>
            <a:r>
              <a:rPr lang="el-GR" sz="2000" b="1" dirty="0" smtClean="0">
                <a:solidFill>
                  <a:srgbClr val="FFFF00"/>
                </a:solidFill>
                <a:effectLst>
                  <a:outerShdw blurRad="38100" dist="38100" dir="2700000" algn="tl">
                    <a:srgbClr val="000000">
                      <a:alpha val="43137"/>
                    </a:srgbClr>
                  </a:outerShdw>
                </a:effectLst>
              </a:rPr>
              <a:t>) (Άρθρο </a:t>
            </a:r>
            <a:r>
              <a:rPr lang="en-US" sz="2000" b="1" dirty="0" smtClean="0">
                <a:solidFill>
                  <a:srgbClr val="FFFF00"/>
                </a:solidFill>
                <a:effectLst>
                  <a:outerShdw blurRad="38100" dist="38100" dir="2700000" algn="tl">
                    <a:srgbClr val="000000">
                      <a:alpha val="43137"/>
                    </a:srgbClr>
                  </a:outerShdw>
                </a:effectLst>
              </a:rPr>
              <a:t>30</a:t>
            </a:r>
            <a:r>
              <a:rPr lang="el-GR" sz="2000" b="1" dirty="0" smtClean="0">
                <a:solidFill>
                  <a:srgbClr val="FFFF00"/>
                </a:solidFill>
                <a:effectLst>
                  <a:outerShdw blurRad="38100" dist="38100" dir="2700000" algn="tl">
                    <a:srgbClr val="000000">
                      <a:alpha val="43137"/>
                    </a:srgbClr>
                  </a:outerShdw>
                </a:effectLst>
              </a:rPr>
              <a:t> </a:t>
            </a:r>
            <a:r>
              <a:rPr lang="el-GR" sz="2000" b="1" dirty="0" smtClean="0">
                <a:solidFill>
                  <a:srgbClr val="FFFF00"/>
                </a:solidFill>
                <a:effectLst>
                  <a:outerShdw blurRad="38100" dist="38100" dir="2700000" algn="tl">
                    <a:srgbClr val="000000">
                      <a:alpha val="43137"/>
                    </a:srgbClr>
                  </a:outerShdw>
                </a:effectLst>
                <a:latin typeface="+mn-lt"/>
                <a:ea typeface="+mn-ea"/>
                <a:cs typeface="+mn-cs"/>
              </a:rPr>
              <a:t>)</a:t>
            </a:r>
            <a:r>
              <a:rPr lang="el-GR" sz="2200" b="1" dirty="0" smtClean="0">
                <a:solidFill>
                  <a:srgbClr val="FFC000"/>
                </a:solidFill>
              </a:rPr>
              <a:t/>
            </a:r>
            <a:br>
              <a:rPr lang="el-GR" sz="2200" b="1" dirty="0" smtClean="0">
                <a:solidFill>
                  <a:srgbClr val="FFC000"/>
                </a:solidFill>
              </a:rPr>
            </a:b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280400" cy="5183187"/>
          </a:xfrm>
        </p:spPr>
        <p:txBody>
          <a:bodyPr/>
          <a:lstStyle/>
          <a:p>
            <a:pPr>
              <a:buFont typeface="Wingdings" pitchFamily="2" charset="2"/>
              <a:buChar char="Ø"/>
              <a:defRPr/>
            </a:pPr>
            <a:r>
              <a:rPr lang="el-GR" sz="2000" dirty="0" smtClean="0"/>
              <a:t>Ο υπεύθυνος επεξεργασίας και ο εκτελών </a:t>
            </a:r>
            <a:r>
              <a:rPr lang="el-GR" sz="2000" b="1" dirty="0" smtClean="0"/>
              <a:t>έχουν υποχρέωση να τηρούν εγγράφως ή ηλεκτρονικά</a:t>
            </a:r>
            <a:r>
              <a:rPr lang="el-GR" sz="2000" dirty="0" smtClean="0"/>
              <a:t> αρχείο δραστηριοτήτων </a:t>
            </a:r>
          </a:p>
          <a:p>
            <a:pPr lvl="3">
              <a:buFontTx/>
              <a:buNone/>
              <a:defRPr/>
            </a:pPr>
            <a:r>
              <a:rPr lang="el-GR" sz="800" dirty="0" smtClean="0"/>
              <a:t>  </a:t>
            </a:r>
          </a:p>
          <a:p>
            <a:pPr>
              <a:buFont typeface="Wingdings" pitchFamily="2" charset="2"/>
              <a:buChar char="Ø"/>
              <a:defRPr/>
            </a:pPr>
            <a:r>
              <a:rPr lang="el-GR" sz="2000" dirty="0" smtClean="0"/>
              <a:t>Οι πληροφορίες στο  εν λόγω αρχείο είναι αντίστοιχες με αυτές που περιλαμβάνει το υφιστάμενο έντυπο Γνωστοποίησης</a:t>
            </a:r>
          </a:p>
          <a:p>
            <a:pPr lvl="3">
              <a:buFontTx/>
              <a:buNone/>
              <a:defRPr/>
            </a:pPr>
            <a:endParaRPr lang="el-GR" sz="800" dirty="0" smtClean="0"/>
          </a:p>
          <a:p>
            <a:pPr>
              <a:buFont typeface="Wingdings" pitchFamily="2" charset="2"/>
              <a:buChar char="Ø"/>
              <a:defRPr/>
            </a:pPr>
            <a:r>
              <a:rPr lang="el-GR" sz="2000" dirty="0" smtClean="0"/>
              <a:t>Το αρχείο τίθεται στη διάθεση της ΑΠΔΠΧ κατόπιν αιτήματος της για άσκηση των αρμοδιοτήτων της</a:t>
            </a:r>
          </a:p>
          <a:p>
            <a:pPr lvl="3">
              <a:buFontTx/>
              <a:buNone/>
              <a:defRPr/>
            </a:pPr>
            <a:endParaRPr lang="el-GR" sz="800" dirty="0" smtClean="0"/>
          </a:p>
          <a:p>
            <a:pPr>
              <a:buFont typeface="Wingdings" pitchFamily="2" charset="2"/>
              <a:buChar char="Ø"/>
              <a:defRPr/>
            </a:pPr>
            <a:r>
              <a:rPr lang="el-GR" sz="2000" dirty="0" smtClean="0"/>
              <a:t>Η τήρηση του αρχείου καταγραφής των δραστηριοτήτων επεξεργασιών είναι υποχρεωτική όταν: </a:t>
            </a:r>
          </a:p>
          <a:p>
            <a:pPr lvl="3">
              <a:buFontTx/>
              <a:buNone/>
              <a:defRPr/>
            </a:pPr>
            <a:endParaRPr lang="el-GR" sz="800" dirty="0" smtClean="0"/>
          </a:p>
          <a:p>
            <a:pPr>
              <a:buFontTx/>
              <a:buNone/>
              <a:defRPr/>
            </a:pPr>
            <a:r>
              <a:rPr lang="el-GR" sz="2000" dirty="0" smtClean="0"/>
              <a:t>	(α) ο οργανισμός απασχολεί πάνω από 250 άτομα</a:t>
            </a:r>
          </a:p>
          <a:p>
            <a:pPr>
              <a:buFontTx/>
              <a:buNone/>
              <a:defRPr/>
            </a:pPr>
            <a:r>
              <a:rPr lang="el-GR" sz="2000" dirty="0" smtClean="0"/>
              <a:t>    (β) όταν η επεξεργασία δημιουργεί κινδύνους για τα δικαιώματα και τις ελευθερίες του υποκειμένου των δεδομένων</a:t>
            </a:r>
          </a:p>
          <a:p>
            <a:pPr>
              <a:buFontTx/>
              <a:buNone/>
              <a:defRPr/>
            </a:pPr>
            <a:r>
              <a:rPr lang="el-GR" sz="2000" dirty="0" smtClean="0"/>
              <a:t>    (γ) η επεξεργασία δεν είναι περιστασιακή </a:t>
            </a:r>
          </a:p>
          <a:p>
            <a:pPr>
              <a:buFontTx/>
              <a:buNone/>
              <a:defRPr/>
            </a:pPr>
            <a:r>
              <a:rPr lang="el-GR" sz="2000" dirty="0" smtClean="0"/>
              <a:t>    (δ) η επεξεργασία περιλαμβάνει ειδικές κατηγορίες δεδομένων ή ποινικές καταδίκες και αδικήματα</a:t>
            </a:r>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13732D12-E425-4763-8E26-A541FEE737DA}" type="slidenum">
              <a:rPr lang="el-GR" smtClean="0"/>
              <a:pPr>
                <a:defRPr/>
              </a:pPr>
              <a:t>46</a:t>
            </a:fld>
            <a:endParaRPr lang="el-G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650" y="1268413"/>
            <a:ext cx="8208963" cy="2376487"/>
          </a:xfrm>
        </p:spPr>
        <p:txBody>
          <a:bodyPr/>
          <a:lstStyle/>
          <a:p>
            <a:pPr>
              <a:defRPr/>
            </a:pPr>
            <a:r>
              <a:rPr lang="en-US" sz="1800" b="1" dirty="0" smtClean="0"/>
              <a:t/>
            </a:r>
            <a:br>
              <a:rPr lang="en-US" sz="1800" b="1" dirty="0" smtClean="0"/>
            </a:br>
            <a:r>
              <a:rPr lang="el-GR" sz="2000" b="1" dirty="0" smtClean="0">
                <a:solidFill>
                  <a:srgbClr val="FFFF00"/>
                </a:solidFill>
                <a:effectLst>
                  <a:outerShdw blurRad="38100" dist="38100" dir="2700000" algn="tl">
                    <a:srgbClr val="000000">
                      <a:alpha val="43137"/>
                    </a:srgbClr>
                  </a:outerShdw>
                </a:effectLst>
                <a:latin typeface="+mn-lt"/>
                <a:ea typeface="+mn-ea"/>
                <a:cs typeface="+mn-cs"/>
              </a:rPr>
              <a:t>8. </a:t>
            </a:r>
            <a:r>
              <a:rPr lang="el-GR" sz="2000" b="1" dirty="0" smtClean="0">
                <a:solidFill>
                  <a:srgbClr val="FFFF00"/>
                </a:solidFill>
                <a:effectLst>
                  <a:outerShdw blurRad="38100" dist="38100" dir="2700000" algn="tl">
                    <a:srgbClr val="000000">
                      <a:alpha val="43137"/>
                    </a:srgbClr>
                  </a:outerShdw>
                </a:effectLst>
              </a:rPr>
              <a:t>Υποχρέωση τήρησης της ασφάλειας της επεξεργασίας</a:t>
            </a:r>
            <a:r>
              <a:rPr lang="en-US" sz="2000" b="1" dirty="0" smtClean="0">
                <a:solidFill>
                  <a:srgbClr val="FFFF00"/>
                </a:solidFill>
                <a:effectLst>
                  <a:outerShdw blurRad="38100" dist="38100" dir="2700000" algn="tl">
                    <a:srgbClr val="000000">
                      <a:alpha val="43137"/>
                    </a:srgbClr>
                  </a:outerShdw>
                </a:effectLst>
              </a:rPr>
              <a:t> (security of processing)</a:t>
            </a:r>
            <a:r>
              <a:rPr lang="el-GR" sz="2000" b="1" dirty="0" smtClean="0">
                <a:solidFill>
                  <a:srgbClr val="FFFF00"/>
                </a:solidFill>
                <a:effectLst>
                  <a:outerShdw blurRad="38100" dist="38100" dir="2700000" algn="tl">
                    <a:srgbClr val="000000">
                      <a:alpha val="43137"/>
                    </a:srgbClr>
                  </a:outerShdw>
                </a:effectLst>
              </a:rPr>
              <a:t> (Άρθρο 32):</a:t>
            </a:r>
            <a:br>
              <a:rPr lang="el-GR" sz="2000" b="1" dirty="0" smtClean="0">
                <a:solidFill>
                  <a:srgbClr val="FFFF00"/>
                </a:solidFill>
                <a:effectLst>
                  <a:outerShdw blurRad="38100" dist="38100" dir="2700000" algn="tl">
                    <a:srgbClr val="000000">
                      <a:alpha val="43137"/>
                    </a:srgbClr>
                  </a:outerShdw>
                </a:effectLst>
              </a:rPr>
            </a:br>
            <a:r>
              <a:rPr lang="el-GR" sz="2200" b="1" dirty="0" smtClean="0">
                <a:solidFill>
                  <a:srgbClr val="FFC000"/>
                </a:solidFill>
              </a:rPr>
              <a:t/>
            </a:r>
            <a:br>
              <a:rPr lang="el-GR" sz="2200" b="1" dirty="0" smtClean="0">
                <a:solidFill>
                  <a:srgbClr val="FFC000"/>
                </a:solidFill>
              </a:rPr>
            </a:br>
            <a:r>
              <a:rPr lang="el-GR" sz="2200" b="1" dirty="0" smtClean="0">
                <a:solidFill>
                  <a:srgbClr val="FFC000"/>
                </a:solidFill>
              </a:rPr>
              <a:t/>
            </a:r>
            <a:br>
              <a:rPr lang="el-GR" sz="22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1412875"/>
            <a:ext cx="8280400" cy="4606925"/>
          </a:xfrm>
        </p:spPr>
        <p:txBody>
          <a:bodyPr/>
          <a:lstStyle/>
          <a:p>
            <a:pPr>
              <a:buFont typeface="Wingdings" pitchFamily="2" charset="2"/>
              <a:buChar char="Ø"/>
              <a:defRPr/>
            </a:pPr>
            <a:r>
              <a:rPr lang="el-GR" sz="2200" dirty="0" smtClean="0"/>
              <a:t>Ο υπεύθυνος επεξεργασίας ή ο εκτελών την επεξεργασία αξιολογεί τους κινδύνους της επεξεργασίας και εφαρμόζει μέτρα για τον μετριασμό τους π.χ. μέσω κρυπτογράφησης</a:t>
            </a:r>
          </a:p>
          <a:p>
            <a:pPr lvl="1">
              <a:buFontTx/>
              <a:buNone/>
              <a:defRPr/>
            </a:pPr>
            <a:endParaRPr lang="el-GR" sz="1800" dirty="0" smtClean="0"/>
          </a:p>
          <a:p>
            <a:pPr>
              <a:buFont typeface="Wingdings" pitchFamily="2" charset="2"/>
              <a:buChar char="Ø"/>
              <a:defRPr/>
            </a:pPr>
            <a:r>
              <a:rPr lang="el-GR" sz="2200" dirty="0" smtClean="0"/>
              <a:t>Γίνεται εκτίμηση του ενδεδειγμένου επιπέδου ασφαλείας,</a:t>
            </a:r>
          </a:p>
          <a:p>
            <a:pPr>
              <a:buFontTx/>
              <a:buNone/>
              <a:defRPr/>
            </a:pPr>
            <a:r>
              <a:rPr lang="el-GR" sz="2200" dirty="0" smtClean="0"/>
              <a:t>    λαμβάνοντας υπόψη τους κινδύνους που απορρέουν από την</a:t>
            </a:r>
          </a:p>
          <a:p>
            <a:pPr>
              <a:buFontTx/>
              <a:buNone/>
              <a:defRPr/>
            </a:pPr>
            <a:r>
              <a:rPr lang="el-GR" sz="2200" dirty="0" smtClean="0"/>
              <a:t>    επεξεργασία (π.χ. από παράνομη καταστροφή, απώλεια </a:t>
            </a:r>
            <a:r>
              <a:rPr lang="el-GR" sz="2200" dirty="0" err="1" smtClean="0"/>
              <a:t>κ.λ.π</a:t>
            </a:r>
            <a:r>
              <a:rPr lang="el-GR" sz="2200" dirty="0" smtClean="0"/>
              <a:t>.)</a:t>
            </a:r>
          </a:p>
          <a:p>
            <a:pPr lvl="1">
              <a:buFontTx/>
              <a:buNone/>
              <a:defRPr/>
            </a:pPr>
            <a:endParaRPr lang="el-GR" sz="1800" dirty="0" smtClean="0"/>
          </a:p>
          <a:p>
            <a:pPr>
              <a:buFont typeface="Wingdings" pitchFamily="2" charset="2"/>
              <a:buChar char="Ø"/>
              <a:defRPr/>
            </a:pPr>
            <a:r>
              <a:rPr lang="el-GR" sz="2200" dirty="0" smtClean="0"/>
              <a:t>Η τήρηση εγκεκριμένου κώδικα δεοντολογίας ή εγκεκριμένου</a:t>
            </a:r>
          </a:p>
          <a:p>
            <a:pPr>
              <a:buFontTx/>
              <a:buNone/>
              <a:defRPr/>
            </a:pPr>
            <a:r>
              <a:rPr lang="el-GR" sz="2200" dirty="0" smtClean="0"/>
              <a:t>    μηχανισμού πιστοποίησης είναι στοιχείο συμμόρφωσης</a:t>
            </a:r>
          </a:p>
          <a:p>
            <a:pPr>
              <a:buFontTx/>
              <a:buNone/>
              <a:defRPr/>
            </a:pPr>
            <a:endParaRPr lang="el-GR" sz="2000" dirty="0" smtClean="0"/>
          </a:p>
          <a:p>
            <a:pPr>
              <a:buFont typeface="Wingdings" pitchFamily="2" charset="2"/>
              <a:buChar char="Ø"/>
              <a:defRPr/>
            </a:pPr>
            <a:endParaRPr lang="el-GR" sz="2000" dirty="0" smtClean="0"/>
          </a:p>
        </p:txBody>
      </p:sp>
      <p:sp>
        <p:nvSpPr>
          <p:cNvPr id="4" name="Slide Number Placeholder 3"/>
          <p:cNvSpPr>
            <a:spLocks noGrp="1"/>
          </p:cNvSpPr>
          <p:nvPr>
            <p:ph type="sldNum" sz="quarter" idx="12"/>
          </p:nvPr>
        </p:nvSpPr>
        <p:spPr/>
        <p:txBody>
          <a:bodyPr/>
          <a:lstStyle/>
          <a:p>
            <a:pPr>
              <a:defRPr/>
            </a:pPr>
            <a:fld id="{658925BE-B745-4E80-9A82-283E5E40C381}" type="slidenum">
              <a:rPr lang="el-GR" smtClean="0"/>
              <a:pPr>
                <a:defRPr/>
              </a:pPr>
              <a:t>47</a:t>
            </a:fld>
            <a:endParaRPr lang="el-G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341438"/>
            <a:ext cx="8291512" cy="12239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2400" b="1" dirty="0" smtClean="0">
                <a:solidFill>
                  <a:srgbClr val="FFFF00"/>
                </a:solidFill>
                <a:effectLst/>
              </a:rPr>
              <a:t> </a:t>
            </a:r>
            <a:r>
              <a:rPr lang="el-GR" sz="2000" b="1" dirty="0" smtClean="0">
                <a:solidFill>
                  <a:srgbClr val="FFFF00"/>
                </a:solidFill>
                <a:effectLst/>
              </a:rPr>
              <a:t>9</a:t>
            </a:r>
            <a:r>
              <a:rPr lang="en-US" sz="2000" b="1" dirty="0" smtClean="0">
                <a:solidFill>
                  <a:srgbClr val="FFFF00"/>
                </a:solidFill>
                <a:effectLst/>
              </a:rPr>
              <a:t>. </a:t>
            </a:r>
            <a:r>
              <a:rPr lang="el-GR" sz="2000" b="1" dirty="0" smtClean="0">
                <a:solidFill>
                  <a:srgbClr val="FFFF00"/>
                </a:solidFill>
                <a:effectLst>
                  <a:outerShdw blurRad="38100" dist="38100" dir="2700000" algn="tl">
                    <a:srgbClr val="000000">
                      <a:alpha val="43137"/>
                    </a:srgbClr>
                  </a:outerShdw>
                </a:effectLst>
              </a:rPr>
              <a:t>Υποχρέωση γνωστοποίησης παραβιάσεων ασφάλειας (</a:t>
            </a:r>
            <a:r>
              <a:rPr lang="en-US" sz="2000" b="1" dirty="0" smtClean="0">
                <a:solidFill>
                  <a:srgbClr val="FFFF00"/>
                </a:solidFill>
                <a:effectLst>
                  <a:outerShdw blurRad="38100" dist="38100" dir="2700000" algn="tl">
                    <a:srgbClr val="000000">
                      <a:alpha val="43137"/>
                    </a:srgbClr>
                  </a:outerShdw>
                </a:effectLst>
              </a:rPr>
              <a:t>notification of a personal data bridge</a:t>
            </a:r>
            <a:r>
              <a:rPr lang="el-GR" sz="2000" b="1" dirty="0" smtClean="0">
                <a:solidFill>
                  <a:srgbClr val="FFFF00"/>
                </a:solidFill>
                <a:effectLst>
                  <a:outerShdw blurRad="38100" dist="38100" dir="2700000" algn="tl">
                    <a:srgbClr val="000000">
                      <a:alpha val="43137"/>
                    </a:srgbClr>
                  </a:outerShdw>
                </a:effectLst>
              </a:rPr>
              <a:t>) (Άρθρο </a:t>
            </a:r>
            <a:r>
              <a:rPr lang="en-US" sz="2000" b="1" dirty="0" smtClean="0">
                <a:solidFill>
                  <a:srgbClr val="FFFF00"/>
                </a:solidFill>
                <a:effectLst>
                  <a:outerShdw blurRad="38100" dist="38100" dir="2700000" algn="tl">
                    <a:srgbClr val="000000">
                      <a:alpha val="43137"/>
                    </a:srgbClr>
                  </a:outerShdw>
                </a:effectLst>
              </a:rPr>
              <a:t>33</a:t>
            </a:r>
            <a:r>
              <a:rPr lang="el-GR" sz="2000" b="1" dirty="0" smtClean="0">
                <a:solidFill>
                  <a:srgbClr val="FFFF00"/>
                </a:solidFill>
                <a:effectLst>
                  <a:outerShdw blurRad="38100" dist="38100" dir="2700000" algn="tl">
                    <a:srgbClr val="000000">
                      <a:alpha val="43137"/>
                    </a:srgbClr>
                  </a:outerShdw>
                </a:effectLst>
              </a:rPr>
              <a:t>) </a:t>
            </a: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23850" y="692150"/>
            <a:ext cx="8280400" cy="5327650"/>
          </a:xfrm>
        </p:spPr>
        <p:txBody>
          <a:bodyPr/>
          <a:lstStyle/>
          <a:p>
            <a:pPr>
              <a:buFontTx/>
              <a:buNone/>
              <a:defRPr/>
            </a:pPr>
            <a:endParaRPr lang="el-GR" sz="800" dirty="0" smtClean="0"/>
          </a:p>
          <a:p>
            <a:pPr>
              <a:buFont typeface="Wingdings" pitchFamily="2" charset="2"/>
              <a:buChar char="Ø"/>
              <a:defRPr/>
            </a:pPr>
            <a:r>
              <a:rPr lang="el-GR" sz="1900" dirty="0" smtClean="0"/>
              <a:t>Ο υπεύθυνος επεξεργασίας σε περίπτωση παραβίασης προσωπικών δεδομένων γνωστοποιεί αμέσως και όχι περάν των</a:t>
            </a:r>
            <a:r>
              <a:rPr lang="el-GR" sz="1900" b="1" dirty="0" smtClean="0"/>
              <a:t> 72 ωρών </a:t>
            </a:r>
            <a:r>
              <a:rPr lang="el-GR" sz="1900" dirty="0" smtClean="0"/>
              <a:t>από τη στιγμή που αποκτά γνώση του γεγονότος, την παραβίαση στην ΑΠΔΠΧ, εκτός αν η παραβίαση δεν ενδέχεται να προκαλέσει κίνδυνο. Μετά τις 72 ώρες, λογοδοτεί στην ΑΠΔΠΧ </a:t>
            </a:r>
          </a:p>
          <a:p>
            <a:pPr>
              <a:buFont typeface="Wingdings" pitchFamily="2" charset="2"/>
              <a:buChar char="Ø"/>
              <a:defRPr/>
            </a:pPr>
            <a:endParaRPr lang="el-GR" sz="1100" b="1" dirty="0" smtClean="0"/>
          </a:p>
          <a:p>
            <a:pPr>
              <a:buFont typeface="Wingdings" pitchFamily="2" charset="2"/>
              <a:buChar char="Ø"/>
              <a:defRPr/>
            </a:pPr>
            <a:r>
              <a:rPr lang="el-GR" sz="1900" dirty="0" smtClean="0"/>
              <a:t>Ο εκτελών ενημερώνει τον υπεύθυνο επεξεργασίας μόλις αντιληφθεί παραβίαση</a:t>
            </a:r>
          </a:p>
          <a:p>
            <a:pPr lvl="3">
              <a:buFont typeface="Wingdings" pitchFamily="2" charset="2"/>
              <a:buChar char="Ø"/>
              <a:defRPr/>
            </a:pPr>
            <a:endParaRPr lang="el-GR" sz="700" dirty="0" smtClean="0"/>
          </a:p>
          <a:p>
            <a:pPr>
              <a:buFont typeface="Wingdings" pitchFamily="2" charset="2"/>
              <a:buChar char="Ø"/>
              <a:defRPr/>
            </a:pPr>
            <a:r>
              <a:rPr lang="el-GR" sz="1900" dirty="0" smtClean="0"/>
              <a:t>Η γνωστοποίηση περιλαμβάνει τουλάχιστο: </a:t>
            </a:r>
          </a:p>
          <a:p>
            <a:pPr>
              <a:buFontTx/>
              <a:buNone/>
              <a:defRPr/>
            </a:pPr>
            <a:r>
              <a:rPr lang="el-GR" sz="1900" dirty="0" smtClean="0"/>
              <a:t>	(α) τη φύση της παραβίασης και αριθμό των επηρεαζόμενων </a:t>
            </a:r>
          </a:p>
          <a:p>
            <a:pPr>
              <a:buFontTx/>
              <a:buNone/>
              <a:defRPr/>
            </a:pPr>
            <a:r>
              <a:rPr lang="el-GR" sz="1900" dirty="0" smtClean="0"/>
              <a:t>	(β) στοιχεία επικοινωνίας ΥΠΔ ή άλλου για πληροφορίες </a:t>
            </a:r>
          </a:p>
          <a:p>
            <a:pPr>
              <a:buFontTx/>
              <a:buNone/>
              <a:defRPr/>
            </a:pPr>
            <a:r>
              <a:rPr lang="el-GR" sz="1900" dirty="0" smtClean="0"/>
              <a:t>	(γ) ενδεχόμενες συνέπειες της παραβίασης </a:t>
            </a:r>
          </a:p>
          <a:p>
            <a:pPr>
              <a:buFontTx/>
              <a:buNone/>
              <a:defRPr/>
            </a:pPr>
            <a:r>
              <a:rPr lang="el-GR" sz="1900" dirty="0" smtClean="0"/>
              <a:t>	(δ) ληφθέντα ή προτεινόμενα μέτρα </a:t>
            </a:r>
          </a:p>
          <a:p>
            <a:pPr lvl="2">
              <a:buFontTx/>
              <a:buNone/>
              <a:defRPr/>
            </a:pPr>
            <a:endParaRPr lang="el-GR" sz="1100" dirty="0" smtClean="0"/>
          </a:p>
          <a:p>
            <a:pPr>
              <a:buFont typeface="Wingdings" pitchFamily="2" charset="2"/>
              <a:buChar char="Ø"/>
              <a:defRPr/>
            </a:pPr>
            <a:r>
              <a:rPr lang="el-GR" sz="1900" dirty="0" smtClean="0"/>
              <a:t>Οι πληροφορίες μπορούν να παρέχονται στην ΑΠΔΠΧ σταδιακά, χωρίς όμως καθυστέρηση</a:t>
            </a:r>
          </a:p>
        </p:txBody>
      </p:sp>
      <p:sp>
        <p:nvSpPr>
          <p:cNvPr id="4" name="Slide Number Placeholder 3"/>
          <p:cNvSpPr>
            <a:spLocks noGrp="1"/>
          </p:cNvSpPr>
          <p:nvPr>
            <p:ph type="sldNum" sz="quarter" idx="12"/>
          </p:nvPr>
        </p:nvSpPr>
        <p:spPr/>
        <p:txBody>
          <a:bodyPr/>
          <a:lstStyle/>
          <a:p>
            <a:pPr>
              <a:defRPr/>
            </a:pPr>
            <a:fld id="{A5D65700-E2C0-4D8D-A463-1576CC495AEE}" type="slidenum">
              <a:rPr lang="el-GR" smtClean="0"/>
              <a:pPr>
                <a:defRPr/>
              </a:pPr>
              <a:t>48</a:t>
            </a:fld>
            <a:endParaRPr lang="el-G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750" y="188913"/>
            <a:ext cx="8280400" cy="5830887"/>
          </a:xfrm>
        </p:spPr>
        <p:txBody>
          <a:bodyPr/>
          <a:lstStyle/>
          <a:p>
            <a:pPr marL="457200" indent="-457200">
              <a:buFontTx/>
              <a:buNone/>
              <a:defRPr/>
            </a:pPr>
            <a:r>
              <a:rPr lang="en-US" sz="2200" b="1" dirty="0" smtClean="0">
                <a:solidFill>
                  <a:srgbClr val="FFFF00"/>
                </a:solidFill>
                <a:effectLst>
                  <a:outerShdw blurRad="38100" dist="38100" dir="2700000" algn="tl">
                    <a:srgbClr val="000000">
                      <a:alpha val="43137"/>
                    </a:srgbClr>
                  </a:outerShdw>
                </a:effectLst>
              </a:rPr>
              <a:t>   1</a:t>
            </a:r>
            <a:r>
              <a:rPr lang="el-GR" sz="2200" b="1" dirty="0" smtClean="0">
                <a:solidFill>
                  <a:srgbClr val="FFFF00"/>
                </a:solidFill>
                <a:effectLst>
                  <a:outerShdw blurRad="38100" dist="38100" dir="2700000" algn="tl">
                    <a:srgbClr val="000000">
                      <a:alpha val="43137"/>
                    </a:srgbClr>
                  </a:outerShdw>
                </a:effectLst>
              </a:rPr>
              <a:t>0. </a:t>
            </a:r>
            <a:r>
              <a:rPr lang="el-GR" sz="1900" b="1" dirty="0" smtClean="0">
                <a:solidFill>
                  <a:srgbClr val="FFFF00"/>
                </a:solidFill>
                <a:effectLst>
                  <a:outerShdw blurRad="38100" dist="38100" dir="2700000" algn="tl">
                    <a:srgbClr val="000000">
                      <a:alpha val="43137"/>
                    </a:srgbClr>
                  </a:outerShdw>
                </a:effectLst>
              </a:rPr>
              <a:t>Υποχρέωση ανακοίνωσης παραβιάσεων ασφάλειας</a:t>
            </a:r>
            <a:endParaRPr lang="en-US" sz="1900" b="1" dirty="0" smtClean="0">
              <a:solidFill>
                <a:srgbClr val="FFFF00"/>
              </a:solidFill>
              <a:effectLst>
                <a:outerShdw blurRad="38100" dist="38100" dir="2700000" algn="tl">
                  <a:srgbClr val="000000">
                    <a:alpha val="43137"/>
                  </a:srgbClr>
                </a:outerShdw>
              </a:effectLst>
            </a:endParaRPr>
          </a:p>
          <a:p>
            <a:pPr marL="457200" indent="-457200">
              <a:buFontTx/>
              <a:buNone/>
              <a:defRPr/>
            </a:pPr>
            <a:r>
              <a:rPr lang="en-US" sz="1900" b="1" dirty="0" smtClean="0">
                <a:solidFill>
                  <a:srgbClr val="FFFF00"/>
                </a:solidFill>
                <a:effectLst>
                  <a:outerShdw blurRad="38100" dist="38100" dir="2700000" algn="tl">
                    <a:srgbClr val="000000">
                      <a:alpha val="43137"/>
                    </a:srgbClr>
                  </a:outerShdw>
                </a:effectLst>
              </a:rPr>
              <a:t>    (communication of a personal data breach) (</a:t>
            </a:r>
            <a:r>
              <a:rPr lang="el-GR" sz="1900" b="1" dirty="0" smtClean="0">
                <a:solidFill>
                  <a:srgbClr val="FFFF00"/>
                </a:solidFill>
                <a:effectLst>
                  <a:outerShdw blurRad="38100" dist="38100" dir="2700000" algn="tl">
                    <a:srgbClr val="000000">
                      <a:alpha val="43137"/>
                    </a:srgbClr>
                  </a:outerShdw>
                </a:effectLst>
              </a:rPr>
              <a:t>Άρθρο 34)</a:t>
            </a:r>
          </a:p>
          <a:p>
            <a:pPr marL="2171700" lvl="4" indent="-457200">
              <a:buFontTx/>
              <a:buNone/>
              <a:defRPr/>
            </a:pPr>
            <a:endParaRPr lang="el-GR" sz="12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1900" dirty="0" smtClean="0"/>
              <a:t>Η παραβίαση ανακοινώνεται αμέσως στο επηρεαζόμενο άτομο όταν υπάρχει ψηλός κίνδυνος για τα δικαιώματα και τις ελευθερίες του</a:t>
            </a:r>
          </a:p>
          <a:p>
            <a:pPr lvl="2">
              <a:buFont typeface="Wingdings" pitchFamily="2" charset="2"/>
              <a:buChar char="Ø"/>
              <a:defRPr/>
            </a:pPr>
            <a:endParaRPr lang="el-GR" sz="1100" dirty="0" smtClean="0"/>
          </a:p>
          <a:p>
            <a:pPr>
              <a:buFont typeface="Wingdings" pitchFamily="2" charset="2"/>
              <a:buChar char="Ø"/>
              <a:defRPr/>
            </a:pPr>
            <a:r>
              <a:rPr lang="el-GR" sz="1900" dirty="0" smtClean="0"/>
              <a:t>Περιγράφεται η φύση της παραβίασης και τα ληφθέντα μέτρα</a:t>
            </a:r>
          </a:p>
          <a:p>
            <a:pPr lvl="2">
              <a:buFontTx/>
              <a:buNone/>
              <a:defRPr/>
            </a:pPr>
            <a:endParaRPr lang="el-GR" sz="1100" dirty="0" smtClean="0"/>
          </a:p>
          <a:p>
            <a:pPr>
              <a:buFont typeface="Wingdings" pitchFamily="2" charset="2"/>
              <a:buChar char="Ø"/>
              <a:defRPr/>
            </a:pPr>
            <a:r>
              <a:rPr lang="el-GR" sz="1900" dirty="0" smtClean="0"/>
              <a:t>Η ανακοίνωση δεν απαιτείται, εάν: </a:t>
            </a:r>
          </a:p>
          <a:p>
            <a:pPr>
              <a:buFontTx/>
              <a:buNone/>
              <a:defRPr/>
            </a:pPr>
            <a:r>
              <a:rPr lang="el-GR" sz="1900" dirty="0" smtClean="0"/>
              <a:t>	(α) λήφθηκαν άμεσα κατάλληλα μέτρα προστασίας όπως π.χ. κρυπτογράφηση</a:t>
            </a:r>
          </a:p>
          <a:p>
            <a:pPr>
              <a:buFontTx/>
              <a:buNone/>
              <a:defRPr/>
            </a:pPr>
            <a:r>
              <a:rPr lang="el-GR" sz="1900" dirty="0" smtClean="0"/>
              <a:t>	(β) λήφθηκαν στη συνέχεια μέτρα που διασφαλίζουν ότι δεν υπάρχει κίνδυνος πλέον </a:t>
            </a:r>
          </a:p>
          <a:p>
            <a:pPr>
              <a:buFontTx/>
              <a:buNone/>
              <a:defRPr/>
            </a:pPr>
            <a:r>
              <a:rPr lang="el-GR" sz="1900" dirty="0" smtClean="0"/>
              <a:t>    (γ) προϋποθέτει δυσανάλογες προσπάθειες (γίνεται όμως δημόσια ανακοίνωση ή παρόμοιο μέτρο για ενημέρωση των επηρεαζόμενων προσώπων)</a:t>
            </a:r>
          </a:p>
          <a:p>
            <a:pPr lvl="2">
              <a:buFontTx/>
              <a:buNone/>
              <a:defRPr/>
            </a:pPr>
            <a:endParaRPr lang="el-GR" sz="1100" dirty="0" smtClean="0"/>
          </a:p>
          <a:p>
            <a:pPr>
              <a:buFont typeface="Wingdings" pitchFamily="2" charset="2"/>
              <a:buChar char="Ø"/>
              <a:defRPr/>
            </a:pPr>
            <a:r>
              <a:rPr lang="el-GR" sz="1900" dirty="0" smtClean="0"/>
              <a:t>Εάν ο υπεύθυνος επεξεργασίας δεν έχει ήδη ανακοινώσει την παραβίαση των δεδομένων στο επηρεαζόμενο άτομο, η ΑΠΔΠΧ μπορεί να του ζητήσει να το πράξει ή μπορεί να αποφασίσει ότι πληρούται οποιαδήποτε από τις εξαιρέσεις</a:t>
            </a:r>
          </a:p>
        </p:txBody>
      </p:sp>
      <p:sp>
        <p:nvSpPr>
          <p:cNvPr id="4" name="Slide Number Placeholder 3"/>
          <p:cNvSpPr>
            <a:spLocks noGrp="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C917A9C-1F4D-4F2D-9FD6-F3479D974D82}" type="slidenum">
              <a:rPr lang="el-GR" altLang="en-US" sz="1400" smtClean="0">
                <a:latin typeface="Arial" charset="0"/>
              </a:rPr>
              <a:pPr>
                <a:spcBef>
                  <a:spcPct val="0"/>
                </a:spcBef>
                <a:buClrTx/>
                <a:buSzTx/>
                <a:buFontTx/>
                <a:buNone/>
                <a:defRPr/>
              </a:pPr>
              <a:t>49</a:t>
            </a:fld>
            <a:endParaRPr lang="el-GR" altLang="en-US" sz="1400" smtClean="0">
              <a:latin typeface="Arial"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0E1EEEC2-0029-449A-9B9B-27AC4766C115}" type="slidenum">
              <a:rPr lang="el-GR" altLang="en-US" sz="1400" smtClean="0">
                <a:latin typeface="Arial" charset="0"/>
              </a:rPr>
              <a:pPr>
                <a:spcBef>
                  <a:spcPct val="0"/>
                </a:spcBef>
                <a:buClrTx/>
                <a:buSzTx/>
                <a:buFontTx/>
                <a:buNone/>
                <a:defRPr/>
              </a:pPr>
              <a:t>5</a:t>
            </a:fld>
            <a:endParaRPr lang="el-GR" altLang="en-US" sz="1400" smtClean="0">
              <a:latin typeface="Arial" charset="0"/>
            </a:endParaRPr>
          </a:p>
        </p:txBody>
      </p:sp>
      <p:sp>
        <p:nvSpPr>
          <p:cNvPr id="6147" name="Rectangle 3"/>
          <p:cNvSpPr>
            <a:spLocks noGrp="1" noChangeArrowheads="1"/>
          </p:cNvSpPr>
          <p:nvPr>
            <p:ph type="body" idx="1"/>
          </p:nvPr>
        </p:nvSpPr>
        <p:spPr>
          <a:xfrm>
            <a:off x="395288" y="260648"/>
            <a:ext cx="8748712" cy="6048077"/>
          </a:xfrm>
          <a:effectLst>
            <a:outerShdw dist="35921" dir="2700000" algn="ctr" rotWithShape="0">
              <a:schemeClr val="bg2"/>
            </a:outerShdw>
          </a:effectLst>
        </p:spPr>
        <p:txBody>
          <a:bodyPr/>
          <a:lstStyle/>
          <a:p>
            <a:pPr>
              <a:buFontTx/>
              <a:buNone/>
              <a:defRPr/>
            </a:pPr>
            <a:r>
              <a:rPr lang="el-GR" sz="24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Ποια είναι τα καθήκοντα του ΥΠΔ;</a:t>
            </a:r>
          </a:p>
          <a:p>
            <a:pPr>
              <a:defRPr/>
            </a:pPr>
            <a:r>
              <a:rPr lang="el-GR" sz="2000" dirty="0" smtClean="0"/>
              <a:t>Συμβουλεύει την διεύθυνση για τα αναγκαία τεχνικά και οργανωτικά μέτρα που πρέπει να ληφθούν για συμμόρφωση με τον Κανονισμό </a:t>
            </a:r>
          </a:p>
          <a:p>
            <a:pPr lvl="3">
              <a:defRPr/>
            </a:pPr>
            <a:endParaRPr lang="el-GR" sz="800" dirty="0" smtClean="0"/>
          </a:p>
          <a:p>
            <a:pPr>
              <a:defRPr/>
            </a:pPr>
            <a:r>
              <a:rPr lang="el-GR" sz="2000" dirty="0" smtClean="0"/>
              <a:t>Συλλέγει πληροφορίες από τα διάφορα τμήματα για να αναγνωρίσει τις δραστηριότητες του οργανισμού (</a:t>
            </a:r>
            <a:r>
              <a:rPr lang="en-US" sz="2000" dirty="0" smtClean="0"/>
              <a:t>IT, Marketing, HR, </a:t>
            </a:r>
            <a:r>
              <a:rPr lang="el-GR" sz="2000" dirty="0" smtClean="0"/>
              <a:t>νομικό </a:t>
            </a:r>
            <a:r>
              <a:rPr lang="el-GR" sz="2000" dirty="0" err="1" smtClean="0"/>
              <a:t>κ.λ.π</a:t>
            </a:r>
            <a:r>
              <a:rPr lang="el-GR" sz="2000" dirty="0" smtClean="0"/>
              <a:t>.)</a:t>
            </a:r>
          </a:p>
          <a:p>
            <a:pPr lvl="3">
              <a:buNone/>
              <a:defRPr/>
            </a:pPr>
            <a:endParaRPr lang="el-GR" sz="800" dirty="0" smtClean="0"/>
          </a:p>
          <a:p>
            <a:pPr>
              <a:defRPr/>
            </a:pPr>
            <a:r>
              <a:rPr lang="el-GR" sz="2000" dirty="0" smtClean="0"/>
              <a:t>Ξεχωρίζει για ποιες δραστηριότητες ο οργανισμός ενεργεί ως υπεύθυνος επεξεργασίας και για ποιες ως εκτελών</a:t>
            </a:r>
          </a:p>
          <a:p>
            <a:pPr lvl="2">
              <a:defRPr/>
            </a:pPr>
            <a:endParaRPr lang="el-GR" sz="1200" dirty="0" smtClean="0"/>
          </a:p>
          <a:p>
            <a:pPr>
              <a:defRPr/>
            </a:pPr>
            <a:r>
              <a:rPr lang="el-GR" sz="2000" dirty="0" smtClean="0"/>
              <a:t>Ξεχωρίζει ποιες δραστηριότητες του οργανισμού είναι «κύριες» και ποιες «παρεπόμενες» (</a:t>
            </a:r>
            <a:r>
              <a:rPr lang="el-GR" sz="2000" dirty="0" err="1" smtClean="0"/>
              <a:t>πρ</a:t>
            </a:r>
            <a:r>
              <a:rPr lang="el-GR" sz="2000" dirty="0" smtClean="0"/>
              <a:t>. 97)</a:t>
            </a:r>
          </a:p>
          <a:p>
            <a:pPr lvl="3">
              <a:buNone/>
              <a:defRPr/>
            </a:pPr>
            <a:endParaRPr lang="el-GR" sz="800" dirty="0" smtClean="0"/>
          </a:p>
          <a:p>
            <a:pPr>
              <a:defRPr/>
            </a:pPr>
            <a:r>
              <a:rPr lang="el-GR" sz="2000" dirty="0" smtClean="0"/>
              <a:t>Βοηθά τη διεύθυνση να καταρτίσει και να επικαιροποιεί το αρχείο δραστηριοτήτων</a:t>
            </a:r>
            <a:r>
              <a:rPr lang="en-US" sz="2000" dirty="0" smtClean="0"/>
              <a:t> </a:t>
            </a:r>
            <a:r>
              <a:rPr lang="en-US" sz="2000" i="1" dirty="0" smtClean="0"/>
              <a:t>(</a:t>
            </a:r>
            <a:r>
              <a:rPr lang="el-GR" sz="2000" i="1" dirty="0" smtClean="0"/>
              <a:t>σύμφωνα με το άρθρο 30) </a:t>
            </a:r>
          </a:p>
          <a:p>
            <a:pPr lvl="4">
              <a:defRPr/>
            </a:pPr>
            <a:endParaRPr lang="el-GR" sz="800" i="1" dirty="0" smtClean="0"/>
          </a:p>
          <a:p>
            <a:pPr>
              <a:defRPr/>
            </a:pPr>
            <a:r>
              <a:rPr lang="el-GR" sz="2000" dirty="0" smtClean="0"/>
              <a:t>Αναλύει και ελέγχει κατά πόσον οι επεξεργασίες είναι σύμφωνες με τον Κανονισμό και ενημερώνει τη διεύθυνση</a:t>
            </a:r>
          </a:p>
          <a:p>
            <a:pPr lvl="4">
              <a:defRPr/>
            </a:pPr>
            <a:endParaRPr lang="el-GR" sz="800" dirty="0" smtClean="0"/>
          </a:p>
          <a:p>
            <a:pPr>
              <a:defRPr/>
            </a:pPr>
            <a:r>
              <a:rPr lang="el-GR" sz="2000" dirty="0" smtClean="0"/>
              <a:t>Συμβουλεύει τη διεύθυνση στη σύνταξη πολιτικών ασφάλειας και προστασίας προσωπικών δεδομένων</a:t>
            </a:r>
          </a:p>
          <a:p>
            <a:pPr lvl="4">
              <a:defRPr/>
            </a:pPr>
            <a:endParaRPr lang="el-GR" sz="800" dirty="0" smtClean="0">
              <a:solidFill>
                <a:srgbClr val="FF0000"/>
              </a:solidFill>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F01A254-4687-49DE-A700-2E59B3164D48}" type="slidenum">
              <a:rPr lang="el-GR" altLang="en-US" sz="1400" smtClean="0">
                <a:latin typeface="Arial" charset="0"/>
              </a:rPr>
              <a:pPr>
                <a:spcBef>
                  <a:spcPct val="0"/>
                </a:spcBef>
                <a:buClrTx/>
                <a:buSzTx/>
                <a:buFontTx/>
                <a:buNone/>
                <a:defRPr/>
              </a:pPr>
              <a:t>50</a:t>
            </a:fld>
            <a:endParaRPr lang="el-GR" altLang="en-US" sz="1400" smtClean="0">
              <a:latin typeface="Arial" charset="0"/>
            </a:endParaRPr>
          </a:p>
        </p:txBody>
      </p:sp>
      <p:sp>
        <p:nvSpPr>
          <p:cNvPr id="6147" name="Rectangle 3"/>
          <p:cNvSpPr>
            <a:spLocks noGrp="1" noChangeArrowheads="1"/>
          </p:cNvSpPr>
          <p:nvPr>
            <p:ph type="body" idx="1"/>
          </p:nvPr>
        </p:nvSpPr>
        <p:spPr>
          <a:xfrm>
            <a:off x="323850" y="0"/>
            <a:ext cx="8569325" cy="6453188"/>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n-US" sz="22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11. Εκτίμηση Αντικτύπου</a:t>
            </a:r>
            <a:r>
              <a:rPr lang="en-US" sz="22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(ΕΑ) </a:t>
            </a:r>
            <a:r>
              <a:rPr lang="en-US" sz="2200" b="1" dirty="0" smtClean="0">
                <a:solidFill>
                  <a:srgbClr val="FFFF00"/>
                </a:solidFill>
                <a:effectLst>
                  <a:outerShdw blurRad="38100" dist="38100" dir="2700000" algn="tl">
                    <a:srgbClr val="000000">
                      <a:alpha val="43137"/>
                    </a:srgbClr>
                  </a:outerShdw>
                </a:effectLst>
              </a:rPr>
              <a:t>(impact assessment)</a:t>
            </a:r>
            <a:r>
              <a:rPr lang="el-GR" sz="2200" b="1" dirty="0" smtClean="0">
                <a:solidFill>
                  <a:srgbClr val="FFFF00"/>
                </a:solidFill>
                <a:effectLst>
                  <a:outerShdw blurRad="38100" dist="38100" dir="2700000" algn="tl">
                    <a:srgbClr val="000000">
                      <a:alpha val="43137"/>
                    </a:srgbClr>
                  </a:outerShdw>
                </a:effectLst>
              </a:rPr>
              <a:t>  </a:t>
            </a:r>
            <a:r>
              <a:rPr lang="en-US" sz="2200" b="1" dirty="0" smtClean="0">
                <a:solidFill>
                  <a:srgbClr val="FFFF00"/>
                </a:solidFill>
                <a:effectLst>
                  <a:outerShdw blurRad="38100" dist="38100" dir="2700000" algn="tl">
                    <a:srgbClr val="000000">
                      <a:alpha val="43137"/>
                    </a:srgbClr>
                  </a:outerShdw>
                </a:effectLst>
              </a:rPr>
              <a:t> </a:t>
            </a:r>
            <a:r>
              <a:rPr lang="el-GR" sz="2200" b="1" dirty="0" smtClean="0">
                <a:solidFill>
                  <a:srgbClr val="FFFF00"/>
                </a:solidFill>
                <a:effectLst>
                  <a:outerShdw blurRad="38100" dist="38100" dir="2700000" algn="tl">
                    <a:srgbClr val="000000">
                      <a:alpha val="43137"/>
                    </a:srgbClr>
                  </a:outerShdw>
                </a:effectLst>
              </a:rPr>
              <a:t>(Άρθρο 35) και Προηγούμενη Διαβούλευση (Άρθρο 36):</a:t>
            </a:r>
          </a:p>
          <a:p>
            <a:pPr>
              <a:buFontTx/>
              <a:buNone/>
              <a:defRPr/>
            </a:pPr>
            <a:endParaRPr lang="el-GR" sz="2200" b="1" dirty="0" smtClean="0">
              <a:solidFill>
                <a:srgbClr val="FFFF00"/>
              </a:solidFill>
              <a:effectLst>
                <a:outerShdw blurRad="38100" dist="38100" dir="2700000" algn="tl">
                  <a:srgbClr val="000000">
                    <a:alpha val="43137"/>
                  </a:srgbClr>
                </a:outerShdw>
              </a:effectLst>
            </a:endParaRPr>
          </a:p>
          <a:p>
            <a:pPr>
              <a:buFont typeface="Wingdings" pitchFamily="2" charset="2"/>
              <a:buChar char="Ø"/>
              <a:defRPr/>
            </a:pPr>
            <a:r>
              <a:rPr lang="el-GR" sz="2200" dirty="0" smtClean="0"/>
              <a:t>Σημαντικό εργαλείο συμμόρφωσης με την Αρχή της Λογοδοσίας</a:t>
            </a:r>
          </a:p>
          <a:p>
            <a:pPr>
              <a:buFont typeface="Wingdings" pitchFamily="2" charset="2"/>
              <a:buChar char="Ø"/>
              <a:defRPr/>
            </a:pPr>
            <a:r>
              <a:rPr lang="el-GR" sz="2200" dirty="0" smtClean="0"/>
              <a:t>Εντοπίζει τους κινδύνους της επεξεργασίας και καθορίζει τα μέτρα που θα ληφθούν για αντιμετώπιση/ελαχιστοποίηση τους</a:t>
            </a:r>
          </a:p>
          <a:p>
            <a:pPr>
              <a:buFontTx/>
              <a:buNone/>
              <a:defRPr/>
            </a:pPr>
            <a:endParaRPr lang="el-GR" sz="2200" dirty="0" smtClean="0"/>
          </a:p>
          <a:p>
            <a:pPr>
              <a:buFont typeface="Wingdings" pitchFamily="2" charset="2"/>
              <a:buChar char="Ø"/>
              <a:defRPr/>
            </a:pPr>
            <a:r>
              <a:rPr lang="el-GR" sz="2200" b="1" dirty="0" smtClean="0">
                <a:solidFill>
                  <a:srgbClr val="FFC000"/>
                </a:solidFill>
              </a:rPr>
              <a:t>Διενεργείται από τον υπεύθυνο επεξεργασίας με τη βοήθεια/συμβουλή του ΥΠΔ: </a:t>
            </a:r>
          </a:p>
          <a:p>
            <a:pPr>
              <a:defRPr/>
            </a:pPr>
            <a:r>
              <a:rPr lang="el-GR" sz="2200" dirty="0" smtClean="0"/>
              <a:t>Μόνο όταν υπάρχει υψηλός κίνδυνος (ιδίως με τη χρήση νέων τεχνολογιών) για τα δικαιώματα και τις ελευθερίες των φυσικών προσώπων</a:t>
            </a:r>
          </a:p>
          <a:p>
            <a:pPr>
              <a:defRPr/>
            </a:pPr>
            <a:r>
              <a:rPr lang="el-GR" sz="2200" dirty="0" smtClean="0"/>
              <a:t>Πριν από την επεξεργασία και ενημερώνεται κάθε φορά που αλλάζει ο κίνδυνος ή κάθε 3 χρόνια </a:t>
            </a:r>
            <a:r>
              <a:rPr lang="el-GR" sz="2200" i="1" dirty="0" smtClean="0"/>
              <a:t>(Κατευθυντήριες Γραμμές Α29 </a:t>
            </a:r>
            <a:r>
              <a:rPr lang="en-US" sz="2200" i="1" dirty="0" smtClean="0"/>
              <a:t>WP)</a:t>
            </a:r>
            <a:endParaRPr lang="en-US" sz="2200" dirty="0" smtClean="0"/>
          </a:p>
          <a:p>
            <a:pPr>
              <a:defRPr/>
            </a:pPr>
            <a:endParaRPr lang="el-GR" sz="2200" dirty="0" smtClean="0"/>
          </a:p>
          <a:p>
            <a:pPr lvl="4">
              <a:buFont typeface="Wingdings" pitchFamily="2" charset="2"/>
              <a:buNone/>
              <a:defRPr/>
            </a:pPr>
            <a:endParaRPr lang="el-GR" sz="2200" dirty="0" smtClean="0"/>
          </a:p>
          <a:p>
            <a:pPr>
              <a:buFontTx/>
              <a:buNone/>
              <a:defRPr/>
            </a:pPr>
            <a:endParaRPr lang="el-GR" sz="1800" dirty="0" smtClean="0">
              <a:effectLst>
                <a:outerShdw blurRad="38100" dist="38100" dir="2700000" algn="tl">
                  <a:srgbClr val="000000">
                    <a:alpha val="43137"/>
                  </a:srgbClr>
                </a:outerShdw>
              </a:effectLst>
            </a:endParaRPr>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E5CC0E8-DEAB-4760-82D0-C3B4358DEEFE}" type="slidenum">
              <a:rPr lang="el-GR" altLang="en-US" sz="1400" smtClean="0">
                <a:latin typeface="Arial" charset="0"/>
              </a:rPr>
              <a:pPr>
                <a:spcBef>
                  <a:spcPct val="0"/>
                </a:spcBef>
                <a:buClrTx/>
                <a:buSzTx/>
                <a:buFontTx/>
                <a:buNone/>
                <a:defRPr/>
              </a:pPr>
              <a:t>51</a:t>
            </a:fld>
            <a:endParaRPr lang="el-GR" altLang="en-US" sz="1400" smtClean="0">
              <a:latin typeface="Arial" charset="0"/>
            </a:endParaRPr>
          </a:p>
        </p:txBody>
      </p:sp>
      <p:sp>
        <p:nvSpPr>
          <p:cNvPr id="6147" name="Rectangle 3"/>
          <p:cNvSpPr>
            <a:spLocks noGrp="1" noChangeArrowheads="1"/>
          </p:cNvSpPr>
          <p:nvPr>
            <p:ph type="body" idx="1"/>
          </p:nvPr>
        </p:nvSpPr>
        <p:spPr>
          <a:xfrm>
            <a:off x="539750" y="0"/>
            <a:ext cx="8064500" cy="6453188"/>
          </a:xfrm>
          <a:effectLst>
            <a:outerShdw dist="35921" dir="2700000" algn="ctr" rotWithShape="0">
              <a:schemeClr val="bg2"/>
            </a:outerShdw>
          </a:effectLst>
        </p:spPr>
        <p:txBody>
          <a:bodyPr/>
          <a:lstStyle/>
          <a:p>
            <a:pPr eaLnBrk="1" hangingPunct="1">
              <a:buFontTx/>
              <a:buNone/>
              <a:defRPr/>
            </a:pPr>
            <a:endParaRPr lang="el-GR" sz="1000" dirty="0" smtClean="0"/>
          </a:p>
          <a:p>
            <a:pPr>
              <a:defRPr/>
            </a:pPr>
            <a:r>
              <a:rPr lang="el-GR" sz="2400" dirty="0" smtClean="0"/>
              <a:t>Όπου ενδείκνυται, ζητείται η γνώμη των υποκειμένων των δεδομένων ή των εκπροσώπων τους για τη σχεδιαζόμενη επεξεργασία.</a:t>
            </a:r>
          </a:p>
          <a:p>
            <a:pPr>
              <a:buFontTx/>
              <a:buNone/>
              <a:defRPr/>
            </a:pPr>
            <a:r>
              <a:rPr lang="el-GR" sz="2400" dirty="0" smtClean="0"/>
              <a:t>    Π.χ. μέσω (α) μελέτης/έρευνας σχετικά με το σκοπό και τα μέσα της επεξεργασίας,  (β) γραπτού ερωτήματος προς τις συνδικαλιστικές οργανώσεις, (γ) ερωτηματολόγιου προς τους πελάτες του υπεύθυνου επεξεργασίας </a:t>
            </a:r>
          </a:p>
          <a:p>
            <a:pPr>
              <a:defRPr/>
            </a:pPr>
            <a:endParaRPr lang="el-GR" sz="2400" dirty="0" smtClean="0"/>
          </a:p>
          <a:p>
            <a:pPr>
              <a:defRPr/>
            </a:pPr>
            <a:r>
              <a:rPr lang="el-GR" sz="2400" dirty="0" smtClean="0"/>
              <a:t>Εάν η τελική απόφαση του υπεύθυνου επεξεργασίας διαφέρει από τις απόψεις των υποκειμένων των δεδομένων ή δεν έχει ζητηθεί καν γνώμη των υποκειμένων, τότε οι λόγοι για τη συνέχιση της επεξεργασίας θα πρέπει να τεκμηριώνονται γραπτώς</a:t>
            </a:r>
          </a:p>
          <a:p>
            <a:pPr lvl="4">
              <a:buFont typeface="Wingdings" pitchFamily="2" charset="2"/>
              <a:buNone/>
              <a:defRPr/>
            </a:pPr>
            <a:endParaRPr lang="el-GR" dirty="0" smtClean="0"/>
          </a:p>
          <a:p>
            <a:pPr>
              <a:buFontTx/>
              <a:buNone/>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4E77B23-E214-4D16-BFBC-F210645EEA3B}" type="slidenum">
              <a:rPr lang="el-GR" altLang="en-US" sz="1400" smtClean="0">
                <a:latin typeface="Arial" charset="0"/>
              </a:rPr>
              <a:pPr>
                <a:spcBef>
                  <a:spcPct val="0"/>
                </a:spcBef>
                <a:buClrTx/>
                <a:buSzTx/>
                <a:buFontTx/>
                <a:buNone/>
                <a:defRPr/>
              </a:pPr>
              <a:t>52</a:t>
            </a:fld>
            <a:endParaRPr lang="el-GR" altLang="en-US" sz="1400" smtClean="0">
              <a:latin typeface="Arial" charset="0"/>
            </a:endParaRPr>
          </a:p>
        </p:txBody>
      </p:sp>
      <p:sp>
        <p:nvSpPr>
          <p:cNvPr id="6147" name="Rectangle 3"/>
          <p:cNvSpPr>
            <a:spLocks noGrp="1" noChangeArrowheads="1"/>
          </p:cNvSpPr>
          <p:nvPr>
            <p:ph type="body" idx="1"/>
          </p:nvPr>
        </p:nvSpPr>
        <p:spPr>
          <a:xfrm>
            <a:off x="539750" y="0"/>
            <a:ext cx="8353425" cy="6453188"/>
          </a:xfrm>
          <a:effectLst>
            <a:outerShdw dist="35921" dir="2700000" algn="ctr" rotWithShape="0">
              <a:schemeClr val="bg2"/>
            </a:outerShdw>
          </a:effectLst>
        </p:spPr>
        <p:txBody>
          <a:bodyPr/>
          <a:lstStyle/>
          <a:p>
            <a:pPr eaLnBrk="1" hangingPunct="1">
              <a:buFontTx/>
              <a:buNone/>
              <a:defRPr/>
            </a:pPr>
            <a:endParaRPr lang="el-GR" sz="1000" dirty="0" smtClean="0"/>
          </a:p>
          <a:p>
            <a:pPr lvl="4">
              <a:buFont typeface="Wingdings" pitchFamily="2" charset="2"/>
              <a:buNone/>
              <a:defRPr/>
            </a:pPr>
            <a:endParaRPr lang="el-GR" dirty="0" smtClean="0"/>
          </a:p>
          <a:p>
            <a:pPr>
              <a:buFont typeface="Wingdings" pitchFamily="2" charset="2"/>
              <a:buChar char="Ø"/>
              <a:defRPr/>
            </a:pPr>
            <a:r>
              <a:rPr lang="el-GR" sz="2200" b="1" dirty="0" smtClean="0">
                <a:solidFill>
                  <a:srgbClr val="FFC000"/>
                </a:solidFill>
              </a:rPr>
              <a:t>Επεξεργασίες που ενδέχεται να επιφέρουν υψηλό κίνδυνο:</a:t>
            </a:r>
          </a:p>
          <a:p>
            <a:pPr>
              <a:defRPr/>
            </a:pPr>
            <a:r>
              <a:rPr lang="el-GR" sz="2200" dirty="0" smtClean="0"/>
              <a:t>συστηματική και εκτενής αξιολόγηση προσωπικών πτυχών η οποία βασίζεται σε αυτοματοποιημένη επεξεργασία, περιλαμβανομένης της κατάρτισης προφίλ, και στην οποία λαμβάνονται αποφάσεις που επηρεάζουν σημαντικά το φυσικό πρόσωπο</a:t>
            </a:r>
          </a:p>
          <a:p>
            <a:pPr>
              <a:defRPr/>
            </a:pPr>
            <a:r>
              <a:rPr lang="el-GR" sz="2200" dirty="0" smtClean="0"/>
              <a:t>συστηματική παρακολούθηση δημόσιων χώρων</a:t>
            </a:r>
          </a:p>
          <a:p>
            <a:pPr>
              <a:defRPr/>
            </a:pPr>
            <a:r>
              <a:rPr lang="el-GR" sz="2200" dirty="0" smtClean="0"/>
              <a:t>επεξεργασία δεδομένων σε μεγάλη κλίμακα: αρ. υποκειμένων, όγκος δεδομένων, διάρκεια, γεωγραφική έκταση, ειδικές κατηγορίες δεδομένων ή δεδομένων που αφορούν ποινικές καταδίκες και αδικήματα</a:t>
            </a:r>
          </a:p>
          <a:p>
            <a:pPr>
              <a:defRPr/>
            </a:pPr>
            <a:r>
              <a:rPr lang="el-GR" sz="2200" dirty="0" smtClean="0"/>
              <a:t>επεξεργασία που μπορεί να δημιουργήσει διακρίσεις</a:t>
            </a:r>
          </a:p>
          <a:p>
            <a:pPr>
              <a:defRPr/>
            </a:pPr>
            <a:r>
              <a:rPr lang="el-GR" sz="2200" dirty="0" smtClean="0"/>
              <a:t>διαβιβάσεις δεδομένων εκτός ΕΕ</a:t>
            </a:r>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A50293EC-1C2E-4E38-B687-EBAB62F1D881}" type="slidenum">
              <a:rPr lang="el-GR" altLang="en-US" sz="1400" smtClean="0">
                <a:latin typeface="Arial" charset="0"/>
              </a:rPr>
              <a:pPr>
                <a:spcBef>
                  <a:spcPct val="0"/>
                </a:spcBef>
                <a:buClrTx/>
                <a:buSzTx/>
                <a:buFontTx/>
                <a:buNone/>
                <a:defRPr/>
              </a:pPr>
              <a:t>53</a:t>
            </a:fld>
            <a:endParaRPr lang="el-GR" altLang="en-US" sz="1400" smtClean="0">
              <a:latin typeface="Arial" charset="0"/>
            </a:endParaRPr>
          </a:p>
        </p:txBody>
      </p:sp>
      <p:sp>
        <p:nvSpPr>
          <p:cNvPr id="6147" name="Rectangle 3"/>
          <p:cNvSpPr>
            <a:spLocks noGrp="1" noChangeArrowheads="1"/>
          </p:cNvSpPr>
          <p:nvPr>
            <p:ph type="body" idx="1"/>
          </p:nvPr>
        </p:nvSpPr>
        <p:spPr>
          <a:xfrm>
            <a:off x="539750" y="188913"/>
            <a:ext cx="8353425" cy="6264275"/>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Ø"/>
              <a:defRPr/>
            </a:pPr>
            <a:r>
              <a:rPr lang="el-GR" sz="2000" b="1" dirty="0" smtClean="0">
                <a:solidFill>
                  <a:srgbClr val="FFC000"/>
                </a:solidFill>
              </a:rPr>
              <a:t>Παραδείγματα επεξεργασιών που επιφέρουν υψηλό κίνδυνο:</a:t>
            </a:r>
          </a:p>
          <a:p>
            <a:pPr>
              <a:buFontTx/>
              <a:buNone/>
              <a:defRPr/>
            </a:pPr>
            <a:r>
              <a:rPr lang="en-US" sz="2000" b="1" dirty="0" smtClean="0">
                <a:solidFill>
                  <a:srgbClr val="FFFF00"/>
                </a:solidFill>
              </a:rPr>
              <a:t>     </a:t>
            </a:r>
            <a:r>
              <a:rPr lang="el-GR" sz="2000" b="1" dirty="0" smtClean="0">
                <a:solidFill>
                  <a:srgbClr val="FFFF00"/>
                </a:solidFill>
              </a:rPr>
              <a:t>Αξιολόγηση (</a:t>
            </a:r>
            <a:r>
              <a:rPr lang="en-US" sz="2000" b="1" dirty="0" smtClean="0">
                <a:solidFill>
                  <a:srgbClr val="FFFF00"/>
                </a:solidFill>
              </a:rPr>
              <a:t>Scoring</a:t>
            </a:r>
            <a:r>
              <a:rPr lang="el-GR" sz="2000" b="1" dirty="0" smtClean="0">
                <a:solidFill>
                  <a:srgbClr val="FFFF00"/>
                </a:solidFill>
              </a:rPr>
              <a:t>)</a:t>
            </a:r>
            <a:r>
              <a:rPr lang="en-US" sz="2000" b="1" dirty="0" smtClean="0">
                <a:solidFill>
                  <a:srgbClr val="FFFF00"/>
                </a:solidFill>
              </a:rPr>
              <a:t> </a:t>
            </a:r>
          </a:p>
          <a:p>
            <a:pPr>
              <a:defRPr/>
            </a:pPr>
            <a:r>
              <a:rPr lang="el-GR" sz="2000" dirty="0" smtClean="0"/>
              <a:t>Τράπεζα που αξιολογεί τους πελάτες της</a:t>
            </a:r>
          </a:p>
          <a:p>
            <a:pPr>
              <a:defRPr/>
            </a:pPr>
            <a:r>
              <a:rPr lang="el-GR" sz="2000" dirty="0" smtClean="0"/>
              <a:t>Εταιρεία συλλέγει δεδομένα από προφίλ κοινωνικής δικτύωσης που είναι δημόσια διαθέσιμα με σκοπό τη δημιουργία προφίλ για καταλόγους επαφών</a:t>
            </a:r>
          </a:p>
          <a:p>
            <a:pPr>
              <a:defRPr/>
            </a:pPr>
            <a:r>
              <a:rPr lang="el-GR" sz="2000" dirty="0" smtClean="0"/>
              <a:t>Εταιρεία βιοτεχνολογίας που προσφέρει γενετικές εξετάσεις απευθείας στους καταναλωτές προκειμένου να αξιολογήσει και να προβλέψει τους κινδύνους για την ασθένεια ή την υγεία </a:t>
            </a:r>
          </a:p>
          <a:p>
            <a:pPr>
              <a:defRPr/>
            </a:pPr>
            <a:r>
              <a:rPr lang="el-GR" sz="2000" dirty="0" smtClean="0"/>
              <a:t>Εταιρεία που καταρτίζει προφίλ συμπεριφοράς ή μάρκετινγκ βασισμένο στη χρήση ή πλοήγηση των ατόμων στην ιστοσελίδα της</a:t>
            </a:r>
          </a:p>
          <a:p>
            <a:pPr>
              <a:buFontTx/>
              <a:buNone/>
              <a:defRPr/>
            </a:pPr>
            <a:r>
              <a:rPr lang="el-GR" sz="2000" b="1" dirty="0" smtClean="0">
                <a:solidFill>
                  <a:srgbClr val="FFFF00"/>
                </a:solidFill>
              </a:rPr>
              <a:t>     Συστηματική παρακολούθηση</a:t>
            </a:r>
          </a:p>
          <a:p>
            <a:pPr>
              <a:defRPr/>
            </a:pPr>
            <a:r>
              <a:rPr lang="el-GR" sz="2000" dirty="0" smtClean="0"/>
              <a:t>Εταιρεία που παρακολουθεί τους εργοδοτούμενους: </a:t>
            </a:r>
            <a:r>
              <a:rPr lang="en-US" sz="2000" dirty="0" smtClean="0"/>
              <a:t>emails</a:t>
            </a:r>
            <a:r>
              <a:rPr lang="el-GR" sz="2000" dirty="0" smtClean="0"/>
              <a:t>, πλοήγηση στο διαδίκτυο, ώρα προσέλευσης/αποχώρησης</a:t>
            </a:r>
          </a:p>
          <a:p>
            <a:pPr>
              <a:defRPr/>
            </a:pPr>
            <a:r>
              <a:rPr lang="el-GR" sz="2000" dirty="0" smtClean="0"/>
              <a:t>ΚΚΒΠ σε δημόσιους / ιδιωτικούς χώρους</a:t>
            </a:r>
          </a:p>
          <a:p>
            <a:pPr>
              <a:buFontTx/>
              <a:buNone/>
              <a:defRPr/>
            </a:pPr>
            <a:r>
              <a:rPr lang="el-GR" sz="2000" dirty="0" smtClean="0"/>
              <a:t>     </a:t>
            </a:r>
          </a:p>
          <a:p>
            <a:pPr>
              <a:buFontTx/>
              <a:buNone/>
              <a:defRPr/>
            </a:pPr>
            <a:endParaRPr lang="el-GR" sz="2000" b="1" dirty="0" smtClean="0">
              <a:solidFill>
                <a:srgbClr val="FFFF00"/>
              </a:solidFill>
            </a:endParaRPr>
          </a:p>
          <a:p>
            <a:pPr>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E10A3D7-CBB5-4866-8C74-8CD0CC5C9070}" type="slidenum">
              <a:rPr lang="el-GR" altLang="en-US" sz="1400" smtClean="0">
                <a:latin typeface="Arial" charset="0"/>
              </a:rPr>
              <a:pPr>
                <a:spcBef>
                  <a:spcPct val="0"/>
                </a:spcBef>
                <a:buClrTx/>
                <a:buSzTx/>
                <a:buFontTx/>
                <a:buNone/>
                <a:defRPr/>
              </a:pPr>
              <a:t>54</a:t>
            </a:fld>
            <a:endParaRPr lang="el-GR" altLang="en-US" sz="1400" smtClean="0">
              <a:latin typeface="Arial" charset="0"/>
            </a:endParaRPr>
          </a:p>
        </p:txBody>
      </p:sp>
      <p:sp>
        <p:nvSpPr>
          <p:cNvPr id="6147" name="Rectangle 3"/>
          <p:cNvSpPr>
            <a:spLocks noGrp="1" noChangeArrowheads="1"/>
          </p:cNvSpPr>
          <p:nvPr>
            <p:ph type="body" idx="1"/>
          </p:nvPr>
        </p:nvSpPr>
        <p:spPr>
          <a:xfrm>
            <a:off x="539750" y="188913"/>
            <a:ext cx="8353425" cy="6264275"/>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000" b="1" dirty="0" smtClean="0">
                <a:solidFill>
                  <a:srgbClr val="FFFF00"/>
                </a:solidFill>
              </a:rPr>
              <a:t>    Ειδικές κατηγορίες προσωπικών δεδομένων</a:t>
            </a:r>
          </a:p>
          <a:p>
            <a:pPr>
              <a:defRPr/>
            </a:pPr>
            <a:r>
              <a:rPr lang="el-GR" sz="2000" dirty="0" smtClean="0"/>
              <a:t>Νοσοκομείο/ κλινική που επεξεργάζεται γενετικά δεδομένα και δεδομένα υγείας των πελατών του</a:t>
            </a:r>
          </a:p>
          <a:p>
            <a:pPr>
              <a:defRPr/>
            </a:pPr>
            <a:r>
              <a:rPr lang="el-GR" sz="2000" dirty="0" smtClean="0"/>
              <a:t>Εταιρεία που σχεδιάζει λογισμικά για ιατρούς και νοσοκομεία/ κλινικές </a:t>
            </a:r>
          </a:p>
          <a:p>
            <a:pPr>
              <a:buFontTx/>
              <a:buNone/>
              <a:defRPr/>
            </a:pPr>
            <a:r>
              <a:rPr lang="el-GR" sz="2000" b="1" dirty="0" smtClean="0">
                <a:solidFill>
                  <a:srgbClr val="FFFF00"/>
                </a:solidFill>
              </a:rPr>
              <a:t>     </a:t>
            </a:r>
          </a:p>
          <a:p>
            <a:pPr>
              <a:buFontTx/>
              <a:buNone/>
              <a:defRPr/>
            </a:pPr>
            <a:r>
              <a:rPr lang="el-GR" sz="2000" b="1" dirty="0" smtClean="0">
                <a:solidFill>
                  <a:srgbClr val="FFFF00"/>
                </a:solidFill>
              </a:rPr>
              <a:t>    Ευάλωτες κατηγορίες ατόμων</a:t>
            </a:r>
            <a:r>
              <a:rPr lang="en-US" sz="2000" b="1" dirty="0" smtClean="0">
                <a:solidFill>
                  <a:srgbClr val="FFFF00"/>
                </a:solidFill>
              </a:rPr>
              <a:t> </a:t>
            </a:r>
          </a:p>
          <a:p>
            <a:pPr>
              <a:defRPr/>
            </a:pPr>
            <a:r>
              <a:rPr lang="el-GR" sz="2000" dirty="0" smtClean="0"/>
              <a:t>Παιδιά που δεν είναι σε θέση να αντιταχθούν ενσυνείδητα και αντικειμενικά στην επεξεργασία των δεδομένων τους</a:t>
            </a:r>
          </a:p>
          <a:p>
            <a:pPr>
              <a:defRPr/>
            </a:pPr>
            <a:r>
              <a:rPr lang="el-GR" sz="2000" dirty="0" smtClean="0"/>
              <a:t>Ευάλωτα τμήματα του πληθυσμού που χρήζουν ειδικής προστασίας π.χ. ψυχικά ασθενείς, αιτούντες ασύλου, ηλικιωμένοι</a:t>
            </a:r>
            <a:r>
              <a:rPr lang="el-GR" sz="2000" b="1" dirty="0" smtClean="0">
                <a:solidFill>
                  <a:srgbClr val="FFFF00"/>
                </a:solidFill>
              </a:rPr>
              <a:t>     </a:t>
            </a:r>
          </a:p>
          <a:p>
            <a:pPr>
              <a:buFontTx/>
              <a:buNone/>
              <a:defRPr/>
            </a:pPr>
            <a:r>
              <a:rPr lang="el-GR" sz="2000" b="1" dirty="0" smtClean="0">
                <a:solidFill>
                  <a:srgbClr val="FFFF00"/>
                </a:solidFill>
              </a:rPr>
              <a:t>     </a:t>
            </a:r>
          </a:p>
          <a:p>
            <a:pPr>
              <a:buFontTx/>
              <a:buNone/>
              <a:defRPr/>
            </a:pPr>
            <a:r>
              <a:rPr lang="el-GR" sz="2000" b="1" dirty="0" smtClean="0">
                <a:solidFill>
                  <a:srgbClr val="FFFF00"/>
                </a:solidFill>
              </a:rPr>
              <a:t>     Χρήση νέων τεχνολογιών</a:t>
            </a:r>
          </a:p>
          <a:p>
            <a:pPr>
              <a:defRPr/>
            </a:pPr>
            <a:r>
              <a:rPr lang="el-GR" sz="2000" dirty="0" smtClean="0"/>
              <a:t>Χρήση δακτυλικών αποτυπωμάτων / αναγνώριση προσώπου για έλεγχο φυσικής πρόσβασης</a:t>
            </a:r>
          </a:p>
          <a:p>
            <a:pPr>
              <a:defRPr/>
            </a:pPr>
            <a:r>
              <a:rPr lang="el-GR" sz="2000" dirty="0" smtClean="0"/>
              <a:t>Χρήση συστήματος ανάλυσης βίντεο για αναγνώριση των πινακίδων  κυκλοφορίας</a:t>
            </a:r>
          </a:p>
          <a:p>
            <a:pPr>
              <a:buFontTx/>
              <a:buNone/>
              <a:defRPr/>
            </a:pPr>
            <a:endParaRPr lang="el-GR" sz="2000" dirty="0" smtClean="0"/>
          </a:p>
          <a:p>
            <a:pPr>
              <a:defRPr/>
            </a:pPr>
            <a:endParaRPr lang="el-GR" sz="2000" dirty="0" smtClean="0"/>
          </a:p>
          <a:p>
            <a:pPr>
              <a:buFontTx/>
              <a:buNone/>
              <a:defRPr/>
            </a:pPr>
            <a:endParaRPr lang="el-GR" sz="2000" b="1" dirty="0" smtClean="0">
              <a:solidFill>
                <a:srgbClr val="FFFF00"/>
              </a:solidFill>
            </a:endParaRPr>
          </a:p>
          <a:p>
            <a:pPr>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52DB9FD-FB08-427A-A74D-65BFA0AC5420}" type="slidenum">
              <a:rPr lang="el-GR" altLang="en-US" sz="1400" smtClean="0">
                <a:latin typeface="Arial" charset="0"/>
              </a:rPr>
              <a:pPr>
                <a:spcBef>
                  <a:spcPct val="0"/>
                </a:spcBef>
                <a:buClrTx/>
                <a:buSzTx/>
                <a:buFontTx/>
                <a:buNone/>
                <a:defRPr/>
              </a:pPr>
              <a:t>55</a:t>
            </a:fld>
            <a:endParaRPr lang="el-GR" altLang="en-US" sz="1400" smtClean="0">
              <a:latin typeface="Arial" charset="0"/>
            </a:endParaRPr>
          </a:p>
        </p:txBody>
      </p:sp>
      <p:sp>
        <p:nvSpPr>
          <p:cNvPr id="6147" name="Rectangle 3"/>
          <p:cNvSpPr>
            <a:spLocks noGrp="1" noChangeArrowheads="1"/>
          </p:cNvSpPr>
          <p:nvPr>
            <p:ph type="body" idx="1"/>
          </p:nvPr>
        </p:nvSpPr>
        <p:spPr>
          <a:xfrm>
            <a:off x="539750" y="188913"/>
            <a:ext cx="8353425" cy="6264275"/>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Ø"/>
              <a:defRPr/>
            </a:pPr>
            <a:r>
              <a:rPr lang="el-GR" sz="2000" b="1" dirty="0" smtClean="0">
                <a:solidFill>
                  <a:srgbClr val="FFFF00"/>
                </a:solidFill>
              </a:rPr>
              <a:t>Η ΕΑ περιέχει τουλάχιστον:</a:t>
            </a:r>
          </a:p>
          <a:p>
            <a:pPr>
              <a:buFontTx/>
              <a:buNone/>
              <a:defRPr/>
            </a:pPr>
            <a:r>
              <a:rPr lang="el-GR" sz="2000" dirty="0" smtClean="0"/>
              <a:t>	(α) περιγραφή των προβλεπόμενων πράξεων</a:t>
            </a:r>
          </a:p>
          <a:p>
            <a:pPr>
              <a:buFontTx/>
              <a:buNone/>
              <a:defRPr/>
            </a:pPr>
            <a:r>
              <a:rPr lang="el-GR" sz="2000" dirty="0" smtClean="0"/>
              <a:t>    (β) σκοπό της επεξεργασίας</a:t>
            </a:r>
          </a:p>
          <a:p>
            <a:pPr>
              <a:buFontTx/>
              <a:buNone/>
              <a:defRPr/>
            </a:pPr>
            <a:r>
              <a:rPr lang="el-GR" sz="2000" dirty="0" smtClean="0"/>
              <a:t>	(γ) αναγκαιότητα και αναλογικότητα</a:t>
            </a:r>
          </a:p>
          <a:p>
            <a:pPr>
              <a:buFontTx/>
              <a:buNone/>
              <a:defRPr/>
            </a:pPr>
            <a:r>
              <a:rPr lang="el-GR" sz="2000" dirty="0" smtClean="0"/>
              <a:t>	(δ) εκτίμηση των κινδύνων</a:t>
            </a:r>
          </a:p>
          <a:p>
            <a:pPr>
              <a:buFontTx/>
              <a:buNone/>
              <a:defRPr/>
            </a:pPr>
            <a:r>
              <a:rPr lang="el-GR" sz="2000" dirty="0" smtClean="0"/>
              <a:t>	(ε) προβλεπόμενα μέτρα για μετριασμό των κινδύνων</a:t>
            </a:r>
          </a:p>
          <a:p>
            <a:pPr>
              <a:defRPr/>
            </a:pPr>
            <a:endParaRPr lang="el-GR" sz="2000" dirty="0" smtClean="0"/>
          </a:p>
          <a:p>
            <a:pPr>
              <a:buFont typeface="Wingdings" pitchFamily="2" charset="2"/>
              <a:buChar char="Ø"/>
              <a:defRPr/>
            </a:pPr>
            <a:r>
              <a:rPr lang="el-GR" sz="2000" b="1" dirty="0" smtClean="0">
                <a:solidFill>
                  <a:srgbClr val="FFC000"/>
                </a:solidFill>
              </a:rPr>
              <a:t>Παραδείγματα επεξεργασιών που ενδεχομένως να μην απαιτείται ΕΑ:</a:t>
            </a:r>
          </a:p>
          <a:p>
            <a:pPr>
              <a:defRPr/>
            </a:pPr>
            <a:r>
              <a:rPr lang="el-GR" sz="2000" dirty="0" smtClean="0"/>
              <a:t>Ιδιώτης ιατρός / δικηγόρος που επεξεργάζεται δεδομένα των πελατών του</a:t>
            </a:r>
          </a:p>
          <a:p>
            <a:pPr>
              <a:defRPr/>
            </a:pPr>
            <a:r>
              <a:rPr lang="el-GR" sz="2000" dirty="0" smtClean="0"/>
              <a:t>Εταιρεία που δραστηριοποιείται στο ηλεκτρονικό εμπόριο, διαφημίζει στην ιστοσελίδα της περιορισμένες πληροφορίες καταναλωτών με βάση τις προτιμήσεις / προηγούμενες αγορές τους</a:t>
            </a:r>
          </a:p>
          <a:p>
            <a:pPr>
              <a:buFontTx/>
              <a:buNone/>
              <a:defRPr/>
            </a:pPr>
            <a:endParaRPr lang="el-GR" sz="2000" dirty="0" smtClean="0"/>
          </a:p>
          <a:p>
            <a:pPr>
              <a:buFontTx/>
              <a:buNone/>
              <a:defRPr/>
            </a:pPr>
            <a:endParaRPr lang="el-GR" sz="2000" b="1" dirty="0" smtClean="0">
              <a:solidFill>
                <a:srgbClr val="FFFF00"/>
              </a:solidFill>
            </a:endParaRPr>
          </a:p>
          <a:p>
            <a:pPr>
              <a:defRPr/>
            </a:pPr>
            <a:endParaRPr lang="el-GR" sz="2000" dirty="0" smtClean="0"/>
          </a:p>
          <a:p>
            <a:pPr lvl="2">
              <a:buFontTx/>
              <a:buNone/>
              <a:defRPr/>
            </a:pPr>
            <a:endParaRPr lang="el-GR" sz="10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549275"/>
            <a:ext cx="8351837" cy="5470525"/>
          </a:xfrm>
        </p:spPr>
        <p:txBody>
          <a:bodyPr/>
          <a:lstStyle/>
          <a:p>
            <a:pPr>
              <a:buFont typeface="Wingdings" pitchFamily="2" charset="2"/>
              <a:buChar char="Ø"/>
              <a:defRPr/>
            </a:pPr>
            <a:r>
              <a:rPr lang="el-GR" sz="2000" dirty="0" smtClean="0"/>
              <a:t>Η ΑΠΔΠΧ καταρτίζει και δημοσιοποιεί κατάλογο με τα είδη των πράξεων επεξεργασίας για τα οποία απαιτείται / δεν απαιτείται εκτίμηση αντικτύπου σχετικά με την προστασία των δεδομένων</a:t>
            </a:r>
          </a:p>
          <a:p>
            <a:pPr lvl="1">
              <a:buFont typeface="Wingdings" pitchFamily="2" charset="2"/>
              <a:buChar char="Ø"/>
              <a:defRPr/>
            </a:pPr>
            <a:endParaRPr lang="en-US" sz="1200" dirty="0" smtClean="0"/>
          </a:p>
          <a:p>
            <a:pPr>
              <a:buFont typeface="Wingdings" pitchFamily="2" charset="2"/>
              <a:buChar char="Ø"/>
              <a:defRPr/>
            </a:pPr>
            <a:r>
              <a:rPr lang="el-GR" sz="2000" dirty="0" smtClean="0"/>
              <a:t>Ζητείται </a:t>
            </a:r>
            <a:r>
              <a:rPr lang="el-GR" sz="2000" u="sng" dirty="0" smtClean="0"/>
              <a:t>η γνώμη της ΑΠΔΠΧ, πριν από την επεξεργασία </a:t>
            </a:r>
            <a:r>
              <a:rPr lang="el-GR" sz="2000" b="1" dirty="0" smtClean="0">
                <a:solidFill>
                  <a:srgbClr val="FFFF00"/>
                </a:solidFill>
              </a:rPr>
              <a:t>(προηγούμενη διαβούλευση), </a:t>
            </a:r>
            <a:r>
              <a:rPr lang="el-GR" sz="2000" dirty="0" smtClean="0"/>
              <a:t>όταν η εκτίμηση αντικτύπου </a:t>
            </a:r>
            <a:r>
              <a:rPr lang="el-GR" sz="2000" u="sng" dirty="0" smtClean="0"/>
              <a:t>υποδεικνύει ότι η επεξεργασία θα προκαλούσε υψηλό κίνδυνο και ο οργανισμός δεν είναι σε θέση να λάβει μέτρα μετριασμού του κινδύνου</a:t>
            </a:r>
          </a:p>
          <a:p>
            <a:pPr lvl="3">
              <a:buFont typeface="Wingdings" pitchFamily="2" charset="2"/>
              <a:buChar char="Ø"/>
              <a:defRPr/>
            </a:pPr>
            <a:endParaRPr lang="el-GR" sz="1600" u="sng" dirty="0" smtClean="0"/>
          </a:p>
          <a:p>
            <a:pPr>
              <a:buFont typeface="Wingdings" pitchFamily="2" charset="2"/>
              <a:buChar char="§"/>
              <a:defRPr/>
            </a:pPr>
            <a:r>
              <a:rPr lang="el-GR" sz="2000" dirty="0" smtClean="0"/>
              <a:t>Εάν η ΑΠΔΠΧ κρίνει ότι η σχεδιαζόμενη επεξεργασία </a:t>
            </a:r>
            <a:r>
              <a:rPr lang="el-GR" sz="2000" u="sng" dirty="0" smtClean="0"/>
              <a:t>παραβαίνει τον Κανονισμό, ιδίως εάν ο οργανισμός δεν έχει επαρκώς μετριάσει τον κίνδυνο, </a:t>
            </a:r>
            <a:r>
              <a:rPr lang="el-GR" sz="2000" dirty="0" smtClean="0"/>
              <a:t>συμβουλεύει γραπτώς τον υπεύθυνο/ εκτελούντα εντός 8 εβδομάδων - παράταση ακόμη 6 εβδομάδων</a:t>
            </a:r>
          </a:p>
          <a:p>
            <a:pPr lvl="4">
              <a:buFontTx/>
              <a:buNone/>
              <a:defRPr/>
            </a:pPr>
            <a:endParaRPr lang="el-GR" sz="1600" dirty="0" smtClean="0"/>
          </a:p>
          <a:p>
            <a:pPr>
              <a:buFont typeface="Wingdings" pitchFamily="2" charset="2"/>
              <a:buChar char="§"/>
              <a:defRPr/>
            </a:pPr>
            <a:r>
              <a:rPr lang="el-GR" sz="2000" dirty="0" smtClean="0"/>
              <a:t>Κατά τη διαβούλευση υποβάλλονται στην ΑΠΔΠΧ, μεταξύ άλλων:</a:t>
            </a:r>
          </a:p>
          <a:p>
            <a:pPr>
              <a:buFontTx/>
              <a:buNone/>
              <a:defRPr/>
            </a:pPr>
            <a:r>
              <a:rPr lang="el-GR" sz="2000" dirty="0" smtClean="0"/>
              <a:t>	- αρμοδιότητες του υπεύθυνου/ συνυπεύθυνων επεξεργασίας</a:t>
            </a:r>
          </a:p>
          <a:p>
            <a:pPr>
              <a:buFontTx/>
              <a:buNone/>
              <a:defRPr/>
            </a:pPr>
            <a:r>
              <a:rPr lang="el-GR" sz="2000" dirty="0" smtClean="0"/>
              <a:t>	- σκοποί και τα μέσα της σχεδιαζόμενης επεξεργασίας</a:t>
            </a:r>
          </a:p>
          <a:p>
            <a:pPr>
              <a:buFontTx/>
              <a:buNone/>
              <a:defRPr/>
            </a:pPr>
            <a:r>
              <a:rPr lang="el-GR" sz="2000" dirty="0" smtClean="0"/>
              <a:t>	- η εκτίμηση αντίκτυπου και τα μέτρα μετριασμού κινδύνων</a:t>
            </a:r>
          </a:p>
          <a:p>
            <a:pPr>
              <a:buFontTx/>
              <a:buNone/>
              <a:defRPr/>
            </a:pPr>
            <a:endParaRPr lang="el-GR" sz="2400" dirty="0" smtClean="0"/>
          </a:p>
          <a:p>
            <a:pPr lvl="3">
              <a:buFont typeface="Wingdings" pitchFamily="2" charset="2"/>
              <a:buChar char="Ø"/>
              <a:defRPr/>
            </a:pPr>
            <a:endParaRPr lang="el-GR" dirty="0" smtClean="0">
              <a:ea typeface="+mn-ea"/>
            </a:endParaRPr>
          </a:p>
          <a:p>
            <a:pPr>
              <a:buFontTx/>
              <a:buNone/>
              <a:defRPr/>
            </a:pPr>
            <a:endParaRPr lang="el-GR" sz="2000" dirty="0" smtClean="0"/>
          </a:p>
          <a:p>
            <a:pPr>
              <a:buFontTx/>
              <a:buNone/>
              <a:defRPr/>
            </a:pPr>
            <a:endParaRPr lang="el-GR" sz="1800" dirty="0" smtClean="0"/>
          </a:p>
          <a:p>
            <a:pPr>
              <a:buFont typeface="Wingdings" pitchFamily="2" charset="2"/>
              <a:buChar char="Ø"/>
              <a:defRPr/>
            </a:pPr>
            <a:endParaRPr lang="el-GR" sz="1800" dirty="0" smtClean="0"/>
          </a:p>
        </p:txBody>
      </p:sp>
      <p:sp>
        <p:nvSpPr>
          <p:cNvPr id="4" name="Slide Number Placeholder 3"/>
          <p:cNvSpPr>
            <a:spLocks noGrp="1"/>
          </p:cNvSpPr>
          <p:nvPr>
            <p:ph type="sldNum" sz="quarter" idx="12"/>
          </p:nvPr>
        </p:nvSpPr>
        <p:spPr/>
        <p:txBody>
          <a:bodyPr/>
          <a:lstStyle/>
          <a:p>
            <a:pPr>
              <a:defRPr/>
            </a:pPr>
            <a:fld id="{AD36EA9A-546A-4FF4-8B2E-A754A89E8CFF}" type="slidenum">
              <a:rPr lang="el-GR" smtClean="0"/>
              <a:pPr>
                <a:defRPr/>
              </a:pPr>
              <a:t>56</a:t>
            </a:fld>
            <a:endParaRPr lang="el-G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6C196783-B6CA-4B60-AAD4-B5ABB6BF6FEB}" type="slidenum">
              <a:rPr lang="el-GR" altLang="en-US" sz="1400" smtClean="0">
                <a:latin typeface="Arial" charset="0"/>
              </a:rPr>
              <a:pPr>
                <a:spcBef>
                  <a:spcPct val="0"/>
                </a:spcBef>
                <a:buClrTx/>
                <a:buSzTx/>
                <a:buFontTx/>
                <a:buNone/>
                <a:defRPr/>
              </a:pPr>
              <a:t>57</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569325" cy="6192838"/>
          </a:xfrm>
          <a:effectLst>
            <a:outerShdw dist="35921" dir="2700000" algn="ctr" rotWithShape="0">
              <a:schemeClr val="bg2"/>
            </a:outerShdw>
          </a:effectLst>
        </p:spPr>
        <p:txBody>
          <a:bodyPr/>
          <a:lstStyle/>
          <a:p>
            <a:pPr marL="457200" indent="-457200">
              <a:buFontTx/>
              <a:buNone/>
              <a:defRPr/>
            </a:pPr>
            <a:r>
              <a:rPr lang="el-GR" sz="2400" b="1" dirty="0" smtClean="0">
                <a:solidFill>
                  <a:srgbClr val="FFFF00"/>
                </a:solidFill>
                <a:effectLst>
                  <a:outerShdw blurRad="38100" dist="38100" dir="2700000" algn="tl">
                    <a:srgbClr val="000000">
                      <a:alpha val="43137"/>
                    </a:srgbClr>
                  </a:outerShdw>
                </a:effectLst>
              </a:rPr>
              <a:t>12. Τήρηση κώδικα δεοντολογίας</a:t>
            </a:r>
            <a:r>
              <a:rPr lang="en-US" sz="2400" b="1" dirty="0" smtClean="0">
                <a:solidFill>
                  <a:srgbClr val="FFFF00"/>
                </a:solidFill>
                <a:effectLst>
                  <a:outerShdw blurRad="38100" dist="38100" dir="2700000" algn="tl">
                    <a:srgbClr val="000000">
                      <a:alpha val="43137"/>
                    </a:srgbClr>
                  </a:outerShdw>
                </a:effectLst>
              </a:rPr>
              <a:t> (code of conduct)</a:t>
            </a:r>
            <a:endParaRPr lang="el-GR" sz="2400" b="1" dirty="0" smtClean="0">
              <a:solidFill>
                <a:srgbClr val="FFFF00"/>
              </a:solidFill>
              <a:effectLst>
                <a:outerShdw blurRad="38100" dist="38100" dir="2700000" algn="tl">
                  <a:srgbClr val="000000">
                    <a:alpha val="43137"/>
                  </a:srgbClr>
                </a:outerShdw>
              </a:effectLst>
            </a:endParaRPr>
          </a:p>
          <a:p>
            <a:pPr marL="457200" indent="-457200">
              <a:buFontTx/>
              <a:buNone/>
              <a:defRPr/>
            </a:pPr>
            <a:r>
              <a:rPr lang="el-GR" sz="2400" b="1" dirty="0" smtClean="0">
                <a:solidFill>
                  <a:srgbClr val="FFFF00"/>
                </a:solidFill>
                <a:effectLst>
                  <a:outerShdw blurRad="38100" dist="38100" dir="2700000" algn="tl">
                    <a:srgbClr val="000000">
                      <a:alpha val="43137"/>
                    </a:srgbClr>
                  </a:outerShdw>
                </a:effectLst>
              </a:rPr>
              <a:t>    </a:t>
            </a:r>
            <a:r>
              <a:rPr lang="en-US" sz="2400" b="1" dirty="0" smtClean="0">
                <a:solidFill>
                  <a:srgbClr val="FFFF00"/>
                </a:solidFill>
                <a:effectLst>
                  <a:outerShdw blurRad="38100" dist="38100" dir="2700000" algn="tl">
                    <a:srgbClr val="000000">
                      <a:alpha val="43137"/>
                    </a:srgbClr>
                  </a:outerShdw>
                </a:effectLst>
              </a:rPr>
              <a:t> </a:t>
            </a:r>
            <a:r>
              <a:rPr lang="el-GR" sz="2400" b="1" dirty="0" smtClean="0">
                <a:solidFill>
                  <a:srgbClr val="FFFF00"/>
                </a:solidFill>
                <a:effectLst>
                  <a:outerShdw blurRad="38100" dist="38100" dir="2700000" algn="tl">
                    <a:srgbClr val="000000">
                      <a:alpha val="43137"/>
                    </a:srgbClr>
                  </a:outerShdw>
                </a:effectLst>
              </a:rPr>
              <a:t>  (Άρθρα 40 – 41)</a:t>
            </a:r>
            <a:r>
              <a:rPr lang="en-US" sz="2400" b="1" dirty="0" smtClean="0">
                <a:solidFill>
                  <a:srgbClr val="FFFF00"/>
                </a:solidFill>
                <a:effectLst>
                  <a:outerShdw blurRad="38100" dist="38100" dir="2700000" algn="tl">
                    <a:srgbClr val="000000">
                      <a:alpha val="43137"/>
                    </a:srgbClr>
                  </a:outerShdw>
                </a:effectLst>
              </a:rPr>
              <a:t>:</a:t>
            </a:r>
            <a:endParaRPr lang="el-GR" sz="2400" b="1" dirty="0" smtClean="0">
              <a:solidFill>
                <a:srgbClr val="FFFF00"/>
              </a:solidFill>
              <a:effectLst>
                <a:outerShdw blurRad="38100" dist="38100" dir="2700000" algn="tl">
                  <a:srgbClr val="000000">
                    <a:alpha val="43137"/>
                  </a:srgbClr>
                </a:outerShdw>
              </a:effectLst>
            </a:endParaRPr>
          </a:p>
          <a:p>
            <a:pPr>
              <a:defRPr/>
            </a:pPr>
            <a:r>
              <a:rPr lang="el-GR" sz="2400" dirty="0" smtClean="0">
                <a:effectLst>
                  <a:outerShdw blurRad="38100" dist="38100" dir="2700000" algn="tl">
                    <a:srgbClr val="000000">
                      <a:alpha val="43137"/>
                    </a:srgbClr>
                  </a:outerShdw>
                </a:effectLst>
              </a:rPr>
              <a:t>Ενώσεις και άλλοι φορείς που εκπροσωπούν κατηγορίες</a:t>
            </a:r>
          </a:p>
          <a:p>
            <a:pPr>
              <a:buFontTx/>
              <a:buNone/>
              <a:defRPr/>
            </a:pPr>
            <a:r>
              <a:rPr lang="el-GR" sz="2400" dirty="0" smtClean="0">
                <a:effectLst>
                  <a:outerShdw blurRad="38100" dist="38100" dir="2700000" algn="tl">
                    <a:srgbClr val="000000">
                      <a:alpha val="43137"/>
                    </a:srgbClr>
                  </a:outerShdw>
                </a:effectLst>
              </a:rPr>
              <a:t>υπεύθυνων επεξεργασίας ή εκτελούντων την επεξεργασία</a:t>
            </a:r>
          </a:p>
          <a:p>
            <a:pPr>
              <a:buFontTx/>
              <a:buNone/>
              <a:defRPr/>
            </a:pPr>
            <a:r>
              <a:rPr lang="el-GR" sz="2400" u="sng" dirty="0" smtClean="0">
                <a:effectLst>
                  <a:outerShdw blurRad="38100" dist="38100" dir="2700000" algn="tl">
                    <a:srgbClr val="000000">
                      <a:alpha val="43137"/>
                    </a:srgbClr>
                  </a:outerShdw>
                </a:effectLst>
              </a:rPr>
              <a:t>μπορούν</a:t>
            </a:r>
            <a:r>
              <a:rPr lang="en-US" sz="2400" u="sng" dirty="0" smtClean="0">
                <a:effectLst>
                  <a:outerShdw blurRad="38100" dist="38100" dir="2700000" algn="tl">
                    <a:srgbClr val="000000">
                      <a:alpha val="43137"/>
                    </a:srgbClr>
                  </a:outerShdw>
                </a:effectLst>
              </a:rPr>
              <a:t> </a:t>
            </a:r>
            <a:r>
              <a:rPr lang="el-GR" sz="2400" u="sng" dirty="0" smtClean="0">
                <a:effectLst>
                  <a:outerShdw blurRad="38100" dist="38100" dir="2700000" algn="tl">
                    <a:srgbClr val="000000">
                      <a:alpha val="43137"/>
                    </a:srgbClr>
                  </a:outerShdw>
                </a:effectLst>
              </a:rPr>
              <a:t>εθελοντικά</a:t>
            </a:r>
            <a:r>
              <a:rPr lang="el-GR" sz="2400" dirty="0" smtClean="0">
                <a:effectLst>
                  <a:outerShdw blurRad="38100" dist="38100" dir="2700000" algn="tl">
                    <a:srgbClr val="000000">
                      <a:alpha val="43137"/>
                    </a:srgbClr>
                  </a:outerShdw>
                </a:effectLst>
              </a:rPr>
              <a:t> να εκπονούν κώδικες δεοντολογίας ή να </a:t>
            </a:r>
          </a:p>
          <a:p>
            <a:pPr>
              <a:buFontTx/>
              <a:buNone/>
              <a:defRPr/>
            </a:pPr>
            <a:r>
              <a:rPr lang="el-GR" sz="2400" dirty="0" smtClean="0">
                <a:effectLst>
                  <a:outerShdw blurRad="38100" dist="38100" dir="2700000" algn="tl">
                    <a:srgbClr val="000000">
                      <a:alpha val="43137"/>
                    </a:srgbClr>
                  </a:outerShdw>
                </a:effectLst>
              </a:rPr>
              <a:t>τροποποιούν υφιστάμενους</a:t>
            </a:r>
          </a:p>
          <a:p>
            <a:pPr lvl="3">
              <a:buFontTx/>
              <a:buNone/>
              <a:defRPr/>
            </a:pPr>
            <a:endParaRPr lang="el-GR" sz="1200" dirty="0" smtClean="0">
              <a:effectLst>
                <a:outerShdw blurRad="38100" dist="38100" dir="2700000" algn="tl">
                  <a:srgbClr val="000000">
                    <a:alpha val="43137"/>
                  </a:srgbClr>
                </a:outerShdw>
              </a:effectLst>
            </a:endParaRPr>
          </a:p>
          <a:p>
            <a:pPr>
              <a:defRPr/>
            </a:pPr>
            <a:r>
              <a:rPr lang="el-GR" sz="2400" b="1" dirty="0" smtClean="0">
                <a:effectLst>
                  <a:outerShdw blurRad="38100" dist="38100" dir="2700000" algn="tl">
                    <a:srgbClr val="000000">
                      <a:alpha val="43137"/>
                    </a:srgbClr>
                  </a:outerShdw>
                </a:effectLst>
              </a:rPr>
              <a:t>Σκοπός: </a:t>
            </a:r>
            <a:r>
              <a:rPr lang="el-GR" sz="2400" dirty="0" smtClean="0">
                <a:effectLst>
                  <a:outerShdw blurRad="38100" dist="38100" dir="2700000" algn="tl">
                    <a:srgbClr val="000000">
                      <a:alpha val="43137"/>
                    </a:srgbClr>
                  </a:outerShdw>
                </a:effectLst>
              </a:rPr>
              <a:t>για συμμόρφωση με τον Κανονισμό όσον αφορά</a:t>
            </a:r>
          </a:p>
          <a:p>
            <a:pPr>
              <a:buFontTx/>
              <a:buNone/>
              <a:defRPr/>
            </a:pPr>
            <a:r>
              <a:rPr lang="el-GR" sz="2400" dirty="0" smtClean="0">
                <a:effectLst>
                  <a:outerShdw blurRad="38100" dist="38100" dir="2700000" algn="tl">
                    <a:srgbClr val="000000">
                      <a:alpha val="43137"/>
                    </a:srgbClr>
                  </a:outerShdw>
                </a:effectLst>
              </a:rPr>
              <a:t>στη θεμιτή και διαφανή επεξεργασία και στην άσκηση των</a:t>
            </a:r>
          </a:p>
          <a:p>
            <a:pPr>
              <a:buFontTx/>
              <a:buNone/>
              <a:defRPr/>
            </a:pPr>
            <a:r>
              <a:rPr lang="el-GR" sz="2400" dirty="0" smtClean="0">
                <a:effectLst>
                  <a:outerShdw blurRad="38100" dist="38100" dir="2700000" algn="tl">
                    <a:srgbClr val="000000">
                      <a:alpha val="43137"/>
                    </a:srgbClr>
                  </a:outerShdw>
                </a:effectLst>
              </a:rPr>
              <a:t>δικαιωμάτων των υποκειμένων</a:t>
            </a:r>
          </a:p>
          <a:p>
            <a:pPr lvl="3">
              <a:buFontTx/>
              <a:buNone/>
              <a:defRPr/>
            </a:pPr>
            <a:r>
              <a:rPr lang="el-GR" sz="1200" dirty="0" smtClean="0">
                <a:effectLst>
                  <a:outerShdw blurRad="38100" dist="38100" dir="2700000" algn="tl">
                    <a:srgbClr val="000000">
                      <a:alpha val="43137"/>
                    </a:srgbClr>
                  </a:outerShdw>
                </a:effectLst>
              </a:rPr>
              <a:t> </a:t>
            </a:r>
          </a:p>
          <a:p>
            <a:pPr>
              <a:defRPr/>
            </a:pPr>
            <a:r>
              <a:rPr lang="el-GR" sz="2400" dirty="0" smtClean="0">
                <a:effectLst>
                  <a:outerShdw blurRad="38100" dist="38100" dir="2700000" algn="tl">
                    <a:srgbClr val="000000">
                      <a:alpha val="43137"/>
                    </a:srgbClr>
                  </a:outerShdw>
                </a:effectLst>
              </a:rPr>
              <a:t>Το σχέδιο κώδικα δεοντολογίας υποβάλλεται στην ΑΠΔΠΧ </a:t>
            </a:r>
          </a:p>
          <a:p>
            <a:pPr>
              <a:buFontTx/>
              <a:buNone/>
              <a:defRPr/>
            </a:pPr>
            <a:r>
              <a:rPr lang="el-GR" sz="2400" dirty="0" smtClean="0">
                <a:effectLst>
                  <a:outerShdw blurRad="38100" dist="38100" dir="2700000" algn="tl">
                    <a:srgbClr val="000000">
                      <a:alpha val="43137"/>
                    </a:srgbClr>
                  </a:outerShdw>
                </a:effectLst>
              </a:rPr>
              <a:t>για απόψεις και τελική έγκριση. Όταν εγκριθεί, η ΑΠΔΠΧ τον</a:t>
            </a:r>
          </a:p>
          <a:p>
            <a:pPr>
              <a:buFontTx/>
              <a:buNone/>
              <a:defRPr/>
            </a:pPr>
            <a:r>
              <a:rPr lang="el-GR" sz="2400" dirty="0" smtClean="0">
                <a:effectLst>
                  <a:outerShdw blurRad="38100" dist="38100" dir="2700000" algn="tl">
                    <a:srgbClr val="000000">
                      <a:alpha val="43137"/>
                    </a:srgbClr>
                  </a:outerShdw>
                </a:effectLst>
              </a:rPr>
              <a:t> δημοσιεύει</a:t>
            </a:r>
          </a:p>
          <a:p>
            <a:pPr>
              <a:buFontTx/>
              <a:buNone/>
              <a:defRPr/>
            </a:pPr>
            <a:endParaRPr lang="el-GR" sz="2400" dirty="0" smtClean="0"/>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78893BC7-0AE9-45A6-A9FF-B2D6D73A1409}" type="slidenum">
              <a:rPr lang="el-GR" altLang="en-US" sz="1400" smtClean="0">
                <a:latin typeface="Arial" charset="0"/>
              </a:rPr>
              <a:pPr>
                <a:spcBef>
                  <a:spcPct val="0"/>
                </a:spcBef>
                <a:buClrTx/>
                <a:buSzTx/>
                <a:buFontTx/>
                <a:buNone/>
                <a:defRPr/>
              </a:pPr>
              <a:t>58</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353425" cy="6192838"/>
          </a:xfrm>
          <a:effectLst>
            <a:outerShdw dist="35921" dir="2700000" algn="ctr" rotWithShape="0">
              <a:schemeClr val="bg2"/>
            </a:outerShdw>
          </a:effectLst>
        </p:spPr>
        <p:txBody>
          <a:bodyPr/>
          <a:lstStyle/>
          <a:p>
            <a:pPr eaLnBrk="1" hangingPunct="1">
              <a:buFontTx/>
              <a:buNone/>
              <a:defRPr/>
            </a:pPr>
            <a:endParaRPr lang="el-GR" sz="1000" dirty="0" smtClean="0"/>
          </a:p>
          <a:p>
            <a:pPr>
              <a:defRPr/>
            </a:pPr>
            <a:r>
              <a:rPr lang="el-GR" sz="2400" dirty="0" smtClean="0">
                <a:effectLst>
                  <a:outerShdw blurRad="38100" dist="38100" dir="2700000" algn="tl">
                    <a:srgbClr val="000000">
                      <a:alpha val="43137"/>
                    </a:srgbClr>
                  </a:outerShdw>
                </a:effectLst>
              </a:rPr>
              <a:t>Ανεξάρτητος φορέας, διαπιστευμένος από την ΑΠΔΠΧ, μπορεί να παρακολουθεί τη συμμόρφωση με τον Κώδικα </a:t>
            </a:r>
          </a:p>
          <a:p>
            <a:pPr lvl="3">
              <a:buFont typeface="Wingdings" pitchFamily="2" charset="2"/>
              <a:buNone/>
              <a:defRPr/>
            </a:pPr>
            <a:endParaRPr lang="el-GR" dirty="0" smtClean="0">
              <a:effectLst>
                <a:outerShdw blurRad="38100" dist="38100" dir="2700000" algn="tl">
                  <a:srgbClr val="000000">
                    <a:alpha val="43137"/>
                  </a:srgbClr>
                </a:outerShdw>
              </a:effectLst>
              <a:ea typeface="+mn-ea"/>
            </a:endParaRPr>
          </a:p>
          <a:p>
            <a:pPr>
              <a:defRPr/>
            </a:pPr>
            <a:r>
              <a:rPr lang="el-GR" sz="2400" dirty="0" smtClean="0">
                <a:effectLst>
                  <a:outerShdw blurRad="38100" dist="38100" dir="2700000" algn="tl">
                    <a:srgbClr val="000000">
                      <a:alpha val="43137"/>
                    </a:srgbClr>
                  </a:outerShdw>
                </a:effectLst>
              </a:rPr>
              <a:t>Ο Φορέας θεωρείται ότι είναι διαπιστευμένος εφόσον</a:t>
            </a:r>
          </a:p>
          <a:p>
            <a:pPr>
              <a:buFontTx/>
              <a:buNone/>
              <a:defRPr/>
            </a:pPr>
            <a:r>
              <a:rPr lang="el-GR" sz="2400" dirty="0" smtClean="0">
                <a:effectLst>
                  <a:outerShdw blurRad="38100" dist="38100" dir="2700000" algn="tl">
                    <a:srgbClr val="000000">
                      <a:alpha val="43137"/>
                    </a:srgbClr>
                  </a:outerShdw>
                </a:effectLst>
              </a:rPr>
              <a:t>    πληροί συγκεκριμένα κριτήρια που θέτει το άρθρο 41 του</a:t>
            </a:r>
          </a:p>
          <a:p>
            <a:pPr>
              <a:buFontTx/>
              <a:buNone/>
              <a:defRPr/>
            </a:pPr>
            <a:r>
              <a:rPr lang="el-GR" sz="2400" dirty="0" smtClean="0">
                <a:effectLst>
                  <a:outerShdw blurRad="38100" dist="38100" dir="2700000" algn="tl">
                    <a:srgbClr val="000000">
                      <a:alpha val="43137"/>
                    </a:srgbClr>
                  </a:outerShdw>
                </a:effectLst>
              </a:rPr>
              <a:t>    Κανονισμού</a:t>
            </a:r>
          </a:p>
          <a:p>
            <a:pPr lvl="4">
              <a:buFontTx/>
              <a:buNone/>
              <a:defRPr/>
            </a:pPr>
            <a:endParaRPr lang="el-GR" dirty="0" smtClean="0">
              <a:effectLst>
                <a:outerShdw blurRad="38100" dist="38100" dir="2700000" algn="tl">
                  <a:srgbClr val="000000">
                    <a:alpha val="43137"/>
                  </a:srgbClr>
                </a:outerShdw>
              </a:effectLst>
              <a:ea typeface="+mn-ea"/>
            </a:endParaRPr>
          </a:p>
          <a:p>
            <a:pPr>
              <a:defRPr/>
            </a:pPr>
            <a:r>
              <a:rPr lang="el-GR" sz="2400" dirty="0" smtClean="0">
                <a:effectLst>
                  <a:outerShdw blurRad="38100" dist="38100" dir="2700000" algn="tl">
                    <a:srgbClr val="000000">
                      <a:alpha val="43137"/>
                    </a:srgbClr>
                  </a:outerShdw>
                </a:effectLst>
              </a:rPr>
              <a:t>Ο Φορέας ενημερώνει την ΑΠΔΠΧ σε περίπτωση παράβασης του κώδικα</a:t>
            </a:r>
          </a:p>
          <a:p>
            <a:pPr lvl="4">
              <a:defRPr/>
            </a:pPr>
            <a:endParaRPr lang="el-GR" dirty="0" smtClean="0">
              <a:effectLst>
                <a:outerShdw blurRad="38100" dist="38100" dir="2700000" algn="tl">
                  <a:srgbClr val="000000">
                    <a:alpha val="43137"/>
                  </a:srgbClr>
                </a:outerShdw>
              </a:effectLst>
              <a:ea typeface="+mn-ea"/>
            </a:endParaRPr>
          </a:p>
          <a:p>
            <a:pPr>
              <a:defRPr/>
            </a:pPr>
            <a:r>
              <a:rPr lang="el-GR" sz="2400" dirty="0" smtClean="0">
                <a:effectLst>
                  <a:outerShdw blurRad="38100" dist="38100" dir="2700000" algn="tl">
                    <a:srgbClr val="000000">
                      <a:alpha val="43137"/>
                    </a:srgbClr>
                  </a:outerShdw>
                </a:effectLst>
              </a:rPr>
              <a:t> </a:t>
            </a:r>
            <a:r>
              <a:rPr lang="el-GR" sz="2400" u="sng" dirty="0" smtClean="0">
                <a:effectLst>
                  <a:outerShdw blurRad="38100" dist="38100" dir="2700000" algn="tl">
                    <a:srgbClr val="000000">
                      <a:alpha val="43137"/>
                    </a:srgbClr>
                  </a:outerShdw>
                </a:effectLst>
              </a:rPr>
              <a:t>Ο Κώδικας μπορεί να αποτελέσει νομική βάση για διαβίβαση δεδομένων σε τρίτη χώρα/ διεθνή οργανισμό</a:t>
            </a: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97D2DE12-A7E9-4392-8C7A-CABF33F931E3}" type="slidenum">
              <a:rPr lang="el-GR" altLang="en-US" sz="1400" smtClean="0">
                <a:latin typeface="Arial" charset="0"/>
              </a:rPr>
              <a:pPr>
                <a:spcBef>
                  <a:spcPct val="0"/>
                </a:spcBef>
                <a:buClrTx/>
                <a:buSzTx/>
                <a:buFontTx/>
                <a:buNone/>
                <a:defRPr/>
              </a:pPr>
              <a:t>59</a:t>
            </a:fld>
            <a:endParaRPr lang="el-GR" altLang="en-US" sz="1400" smtClean="0">
              <a:latin typeface="Arial" charset="0"/>
            </a:endParaRPr>
          </a:p>
        </p:txBody>
      </p:sp>
      <p:sp>
        <p:nvSpPr>
          <p:cNvPr id="6147" name="Rectangle 3"/>
          <p:cNvSpPr>
            <a:spLocks noGrp="1" noChangeArrowheads="1"/>
          </p:cNvSpPr>
          <p:nvPr>
            <p:ph type="body" idx="1"/>
          </p:nvPr>
        </p:nvSpPr>
        <p:spPr>
          <a:xfrm>
            <a:off x="539750" y="404813"/>
            <a:ext cx="8208963" cy="6048375"/>
          </a:xfrm>
          <a:effectLst>
            <a:outerShdw dist="35921" dir="2700000" algn="ctr" rotWithShape="0">
              <a:schemeClr val="bg2"/>
            </a:outerShdw>
          </a:effectLst>
        </p:spPr>
        <p:txBody>
          <a:bodyPr/>
          <a:lstStyle/>
          <a:p>
            <a:pPr>
              <a:buFontTx/>
              <a:buNone/>
              <a:defRPr/>
            </a:pPr>
            <a:r>
              <a:rPr lang="el-GR" sz="2400" b="1" dirty="0" smtClean="0">
                <a:solidFill>
                  <a:srgbClr val="FFFF00"/>
                </a:solidFill>
                <a:effectLst>
                  <a:outerShdw blurRad="38100" dist="38100" dir="2700000" algn="tl">
                    <a:srgbClr val="000000">
                      <a:alpha val="43137"/>
                    </a:srgbClr>
                  </a:outerShdw>
                </a:effectLst>
              </a:rPr>
              <a:t>13. Πιστοποίηση</a:t>
            </a:r>
            <a:r>
              <a:rPr lang="en-US" sz="2400" b="1" dirty="0" smtClean="0">
                <a:solidFill>
                  <a:srgbClr val="FFFF00"/>
                </a:solidFill>
                <a:effectLst>
                  <a:outerShdw blurRad="38100" dist="38100" dir="2700000" algn="tl">
                    <a:srgbClr val="000000">
                      <a:alpha val="43137"/>
                    </a:srgbClr>
                  </a:outerShdw>
                </a:effectLst>
              </a:rPr>
              <a:t> (Certification)</a:t>
            </a:r>
            <a:r>
              <a:rPr lang="el-GR" sz="2400" b="1" dirty="0" smtClean="0">
                <a:solidFill>
                  <a:srgbClr val="FFFF00"/>
                </a:solidFill>
                <a:effectLst>
                  <a:outerShdw blurRad="38100" dist="38100" dir="2700000" algn="tl">
                    <a:srgbClr val="000000">
                      <a:alpha val="43137"/>
                    </a:srgbClr>
                  </a:outerShdw>
                </a:effectLst>
              </a:rPr>
              <a:t> (Άρθρα 42-43)</a:t>
            </a:r>
            <a:r>
              <a:rPr lang="en-US" sz="2400" b="1" dirty="0" smtClean="0">
                <a:solidFill>
                  <a:srgbClr val="FFFF00"/>
                </a:solidFill>
                <a:effectLst>
                  <a:outerShdw blurRad="38100" dist="38100" dir="2700000" algn="tl">
                    <a:srgbClr val="000000">
                      <a:alpha val="43137"/>
                    </a:srgbClr>
                  </a:outerShdw>
                </a:effectLst>
              </a:rPr>
              <a:t>:</a:t>
            </a:r>
            <a:endParaRPr lang="el-GR" sz="2400" b="1" dirty="0" smtClean="0">
              <a:solidFill>
                <a:srgbClr val="FFFF00"/>
              </a:solidFill>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Εάν επιθυμεί, ο υπεύθυνος επεξεργασίας / εκτελών την</a:t>
            </a:r>
          </a:p>
          <a:p>
            <a:pPr>
              <a:buFontTx/>
              <a:buNone/>
              <a:defRPr/>
            </a:pPr>
            <a:r>
              <a:rPr lang="el-GR" sz="2200" dirty="0" smtClean="0">
                <a:effectLst>
                  <a:outerShdw blurRad="38100" dist="38100" dir="2700000" algn="tl">
                    <a:srgbClr val="000000">
                      <a:alpha val="43137"/>
                    </a:srgbClr>
                  </a:outerShdw>
                </a:effectLst>
              </a:rPr>
              <a:t>επεξεργασία θεσπίζει μηχανισμούς πιστοποίησης της προστασίας</a:t>
            </a:r>
          </a:p>
          <a:p>
            <a:pPr>
              <a:buFontTx/>
              <a:buNone/>
              <a:defRPr/>
            </a:pPr>
            <a:r>
              <a:rPr lang="el-GR" sz="2200" dirty="0" smtClean="0">
                <a:effectLst>
                  <a:outerShdw blurRad="38100" dist="38100" dir="2700000" algn="tl">
                    <a:srgbClr val="000000">
                      <a:alpha val="43137"/>
                    </a:srgbClr>
                  </a:outerShdw>
                </a:effectLst>
              </a:rPr>
              <a:t>δεδομένων με σκοπό την απόδειξη συμμόρφωσης με τον</a:t>
            </a:r>
          </a:p>
          <a:p>
            <a:pPr>
              <a:buFontTx/>
              <a:buNone/>
              <a:defRPr/>
            </a:pPr>
            <a:r>
              <a:rPr lang="el-GR" sz="2200" dirty="0" smtClean="0">
                <a:effectLst>
                  <a:outerShdw blurRad="38100" dist="38100" dir="2700000" algn="tl">
                    <a:srgbClr val="000000">
                      <a:alpha val="43137"/>
                    </a:srgbClr>
                  </a:outerShdw>
                </a:effectLst>
              </a:rPr>
              <a:t>Κανονισμό</a:t>
            </a:r>
          </a:p>
          <a:p>
            <a:pPr lvl="3">
              <a:buFont typeface="Tahoma" pitchFamily="34" charset="0"/>
              <a:buNone/>
              <a:defRPr/>
            </a:pPr>
            <a:endParaRPr lang="el-GR" sz="10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Μπορεί να είναι σφραγίδα ή σήμα προστασίας</a:t>
            </a:r>
          </a:p>
          <a:p>
            <a:pPr lvl="4">
              <a:buFont typeface="Wingdings" pitchFamily="2" charset="2"/>
              <a:buNone/>
              <a:defRPr/>
            </a:pPr>
            <a:endParaRPr lang="el-GR" sz="10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Η πιστοποίηση χορηγείται από τους </a:t>
            </a:r>
            <a:r>
              <a:rPr lang="el-GR" sz="2200" dirty="0" smtClean="0">
                <a:solidFill>
                  <a:srgbClr val="FFFF00"/>
                </a:solidFill>
                <a:effectLst>
                  <a:outerShdw blurRad="38100" dist="38100" dir="2700000" algn="tl">
                    <a:srgbClr val="000000">
                      <a:alpha val="43137"/>
                    </a:srgbClr>
                  </a:outerShdw>
                </a:effectLst>
              </a:rPr>
              <a:t>φορείς πιστοποίησης</a:t>
            </a:r>
            <a:endParaRPr lang="en-US" sz="2200" dirty="0" smtClean="0">
              <a:solidFill>
                <a:srgbClr val="FFFF00"/>
              </a:solidFill>
              <a:effectLst>
                <a:outerShdw blurRad="38100" dist="38100" dir="2700000" algn="tl">
                  <a:srgbClr val="000000">
                    <a:alpha val="43137"/>
                  </a:srgbClr>
                </a:outerShdw>
              </a:effectLst>
            </a:endParaRPr>
          </a:p>
          <a:p>
            <a:pPr>
              <a:buFontTx/>
              <a:buNone/>
              <a:defRPr/>
            </a:pPr>
            <a:r>
              <a:rPr lang="el-GR" sz="2200" dirty="0" smtClean="0">
                <a:solidFill>
                  <a:srgbClr val="FFFF00"/>
                </a:solidFill>
                <a:effectLst>
                  <a:outerShdw blurRad="38100" dist="38100" dir="2700000" algn="tl">
                    <a:srgbClr val="000000">
                      <a:alpha val="43137"/>
                    </a:srgbClr>
                  </a:outerShdw>
                </a:effectLst>
              </a:rPr>
              <a:t>(</a:t>
            </a:r>
            <a:r>
              <a:rPr lang="en-US" sz="2200" dirty="0" smtClean="0">
                <a:solidFill>
                  <a:srgbClr val="FFFF00"/>
                </a:solidFill>
                <a:effectLst>
                  <a:outerShdw blurRad="38100" dist="38100" dir="2700000" algn="tl">
                    <a:srgbClr val="000000">
                      <a:alpha val="43137"/>
                    </a:srgbClr>
                  </a:outerShdw>
                </a:effectLst>
              </a:rPr>
              <a:t>certification bodies)</a:t>
            </a:r>
            <a:r>
              <a:rPr lang="en-US" sz="2200" dirty="0" smtClean="0">
                <a:solidFill>
                  <a:srgbClr val="FFC000"/>
                </a:solidFill>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ή την ΑΠΔΠΧ, για μέγιστη περίοδο 3</a:t>
            </a:r>
          </a:p>
          <a:p>
            <a:pPr>
              <a:buFontTx/>
              <a:buNone/>
              <a:defRPr/>
            </a:pPr>
            <a:r>
              <a:rPr lang="el-GR" sz="2200" dirty="0" smtClean="0">
                <a:effectLst>
                  <a:outerShdw blurRad="38100" dist="38100" dir="2700000" algn="tl">
                    <a:srgbClr val="000000">
                      <a:alpha val="43137"/>
                    </a:srgbClr>
                  </a:outerShdw>
                </a:effectLst>
              </a:rPr>
              <a:t>ετών και μπορεί να ανανεωθεί</a:t>
            </a:r>
          </a:p>
          <a:p>
            <a:pPr lvl="2">
              <a:buFontTx/>
              <a:buNone/>
              <a:defRPr/>
            </a:pPr>
            <a:endParaRPr lang="el-GR" sz="14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Ο φορέας πιστοποίησης διαπιστεύεται από την ΑΠΔΠΧ ή</a:t>
            </a:r>
          </a:p>
          <a:p>
            <a:pPr>
              <a:buFontTx/>
              <a:buNone/>
              <a:defRPr/>
            </a:pPr>
            <a:r>
              <a:rPr lang="el-GR" sz="2200" dirty="0" smtClean="0">
                <a:effectLst>
                  <a:outerShdw blurRad="38100" dist="38100" dir="2700000" algn="tl">
                    <a:srgbClr val="000000">
                      <a:alpha val="43137"/>
                    </a:srgbClr>
                  </a:outerShdw>
                </a:effectLst>
              </a:rPr>
              <a:t>από τον εθνικό οργανισμό πιστοποίησης για μέγιστη περίοδο 5</a:t>
            </a:r>
          </a:p>
          <a:p>
            <a:pPr>
              <a:buFontTx/>
              <a:buNone/>
              <a:defRPr/>
            </a:pPr>
            <a:r>
              <a:rPr lang="el-GR" sz="2200" dirty="0" smtClean="0">
                <a:effectLst>
                  <a:outerShdw blurRad="38100" dist="38100" dir="2700000" algn="tl">
                    <a:srgbClr val="000000">
                      <a:alpha val="43137"/>
                    </a:srgbClr>
                  </a:outerShdw>
                </a:effectLst>
              </a:rPr>
              <a:t>ετών και μπορεί να ανανεωθεί</a:t>
            </a:r>
          </a:p>
          <a:p>
            <a:pPr>
              <a:buFontTx/>
              <a:buNone/>
              <a:defRPr/>
            </a:pPr>
            <a:endParaRPr lang="el-GR" sz="2400" dirty="0" smtClean="0"/>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04625AE-3740-4A11-90F4-C3AED650E44F}" type="slidenum">
              <a:rPr lang="el-GR" altLang="en-US" sz="1400" smtClean="0">
                <a:latin typeface="Arial" charset="0"/>
              </a:rPr>
              <a:pPr>
                <a:spcBef>
                  <a:spcPct val="0"/>
                </a:spcBef>
                <a:buClrTx/>
                <a:buSzTx/>
                <a:buFontTx/>
                <a:buNone/>
                <a:defRPr/>
              </a:pPr>
              <a:t>6</a:t>
            </a:fld>
            <a:endParaRPr lang="el-GR" altLang="en-US" sz="1400" smtClean="0">
              <a:latin typeface="Arial" charset="0"/>
            </a:endParaRPr>
          </a:p>
        </p:txBody>
      </p:sp>
      <p:sp>
        <p:nvSpPr>
          <p:cNvPr id="6147" name="Rectangle 3"/>
          <p:cNvSpPr>
            <a:spLocks noGrp="1" noChangeArrowheads="1"/>
          </p:cNvSpPr>
          <p:nvPr>
            <p:ph type="body" idx="1"/>
          </p:nvPr>
        </p:nvSpPr>
        <p:spPr>
          <a:xfrm>
            <a:off x="467544" y="404813"/>
            <a:ext cx="8281169" cy="5903912"/>
          </a:xfrm>
          <a:effectLst>
            <a:outerShdw dist="35921" dir="2700000" algn="ctr" rotWithShape="0">
              <a:schemeClr val="bg2"/>
            </a:outerShdw>
          </a:effectLst>
        </p:spPr>
        <p:txBody>
          <a:bodyPr/>
          <a:lstStyle/>
          <a:p>
            <a:pPr>
              <a:defRPr/>
            </a:pPr>
            <a:r>
              <a:rPr lang="el-GR" sz="2200" dirty="0" smtClean="0"/>
              <a:t>Προτείνει τη λήψη εσωτερικών διαδικασιών ελέγχου και επαλήθευσης της αποτελεσματικής εφαρμογής των μέτρων ελέγχου</a:t>
            </a:r>
          </a:p>
          <a:p>
            <a:pPr>
              <a:defRPr/>
            </a:pPr>
            <a:r>
              <a:rPr lang="el-GR" sz="2200" b="1" dirty="0" smtClean="0"/>
              <a:t>Συμβουλεύει</a:t>
            </a:r>
            <a:r>
              <a:rPr lang="el-GR" sz="2200" dirty="0" smtClean="0"/>
              <a:t> την διεύθυνση, </a:t>
            </a:r>
            <a:r>
              <a:rPr lang="el-GR" sz="2200" u="sng" dirty="0" smtClean="0"/>
              <a:t>εάν του ζητηθεί πριν τη διενέργεια Εκτίμησης Αντικτύπου (ΕΑ):</a:t>
            </a:r>
          </a:p>
          <a:p>
            <a:pPr marL="457200" indent="-457200">
              <a:buFont typeface="+mj-lt"/>
              <a:buAutoNum type="arabicPeriod"/>
              <a:defRPr/>
            </a:pPr>
            <a:r>
              <a:rPr lang="el-GR" sz="2200" dirty="0" smtClean="0"/>
              <a:t>Τη μεθοδολογία που θα ακολουθηθεί</a:t>
            </a:r>
          </a:p>
          <a:p>
            <a:pPr marL="457200" indent="-457200">
              <a:buFont typeface="+mj-lt"/>
              <a:buAutoNum type="arabicPeriod"/>
              <a:defRPr/>
            </a:pPr>
            <a:r>
              <a:rPr lang="el-GR" sz="2200" dirty="0" smtClean="0"/>
              <a:t>Κατά πόσον η ΕΑ θα διενεργηθεί από τον οργανισμό ή τρίτο (</a:t>
            </a:r>
            <a:r>
              <a:rPr lang="en-US" sz="2200" dirty="0" smtClean="0"/>
              <a:t>outsourcing)</a:t>
            </a:r>
          </a:p>
          <a:p>
            <a:pPr marL="457200" indent="-457200">
              <a:buFont typeface="+mj-lt"/>
              <a:buAutoNum type="arabicPeriod"/>
              <a:defRPr/>
            </a:pPr>
            <a:r>
              <a:rPr lang="el-GR" sz="2200" dirty="0" smtClean="0"/>
              <a:t>Τις δικλίδες ασφαλείας για μετριασμό του κινδύνου</a:t>
            </a:r>
          </a:p>
          <a:p>
            <a:pPr marL="457200" indent="-457200">
              <a:buFont typeface="+mj-lt"/>
              <a:buAutoNum type="arabicPeriod"/>
              <a:defRPr/>
            </a:pPr>
            <a:r>
              <a:rPr lang="el-GR" sz="2200" dirty="0" smtClean="0"/>
              <a:t>Κατά πόσον πρέπει να γίνει διαβούλευση με την ΑΠΔΠΧ </a:t>
            </a:r>
            <a:r>
              <a:rPr lang="el-GR" sz="2200" i="1" dirty="0" smtClean="0"/>
              <a:t>(ελλείψει μέτρων μετριασμού του κινδύνου)</a:t>
            </a:r>
          </a:p>
          <a:p>
            <a:pPr>
              <a:defRPr/>
            </a:pPr>
            <a:r>
              <a:rPr lang="el-GR" sz="2200" dirty="0" smtClean="0"/>
              <a:t>Εκπαιδεύει και συμβουλεύει το προσωπικό του οργανισμού για ορθή εφαρμογή του Κανονισμού</a:t>
            </a:r>
          </a:p>
          <a:p>
            <a:pPr>
              <a:defRPr/>
            </a:pPr>
            <a:r>
              <a:rPr lang="el-GR" sz="2200" dirty="0" smtClean="0"/>
              <a:t>Βοηθά τα υποκείμενα των δεδομένων να ασκούν τα</a:t>
            </a:r>
          </a:p>
          <a:p>
            <a:pPr>
              <a:buFontTx/>
              <a:buNone/>
              <a:defRPr/>
            </a:pPr>
            <a:r>
              <a:rPr lang="el-GR" sz="2200" dirty="0" smtClean="0"/>
              <a:t>    δικαιώματα τους</a:t>
            </a:r>
          </a:p>
          <a:p>
            <a:pPr>
              <a:defRPr/>
            </a:pPr>
            <a:r>
              <a:rPr lang="el-GR" sz="2200" dirty="0" smtClean="0"/>
              <a:t>Συνεργάζεται με την ΑΠΔΠΧ</a:t>
            </a:r>
          </a:p>
          <a:p>
            <a:pPr>
              <a:buFontTx/>
              <a:buNone/>
              <a:defRPr/>
            </a:pPr>
            <a:endParaRPr lang="el-GR" sz="2200" dirty="0" smtClean="0"/>
          </a:p>
          <a:p>
            <a:pPr>
              <a:buFont typeface="Wingdings" pitchFamily="2" charset="2"/>
              <a:buChar char="ü"/>
              <a:defRPr/>
            </a:pPr>
            <a:endParaRPr lang="el-GR" sz="2200" dirty="0" smtClean="0"/>
          </a:p>
          <a:p>
            <a:pPr>
              <a:buFontTx/>
              <a:buNone/>
              <a:defRPr/>
            </a:pPr>
            <a:r>
              <a:rPr lang="el-GR" sz="2200" dirty="0" smtClean="0"/>
              <a:t>    </a:t>
            </a: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1F16475-63CA-4A02-A738-15D133AF0339}" type="slidenum">
              <a:rPr lang="el-GR" altLang="en-US" sz="1400" smtClean="0">
                <a:latin typeface="Arial" charset="0"/>
              </a:rPr>
              <a:pPr>
                <a:spcBef>
                  <a:spcPct val="0"/>
                </a:spcBef>
                <a:buClrTx/>
                <a:buSzTx/>
                <a:buFontTx/>
                <a:buNone/>
                <a:defRPr/>
              </a:pPr>
              <a:t>60</a:t>
            </a:fld>
            <a:endParaRPr lang="el-GR" altLang="en-US" sz="1400" smtClean="0">
              <a:latin typeface="Arial" charset="0"/>
            </a:endParaRPr>
          </a:p>
        </p:txBody>
      </p:sp>
      <p:sp>
        <p:nvSpPr>
          <p:cNvPr id="6147" name="Rectangle 3"/>
          <p:cNvSpPr>
            <a:spLocks noGrp="1" noChangeArrowheads="1"/>
          </p:cNvSpPr>
          <p:nvPr>
            <p:ph type="body" idx="1"/>
          </p:nvPr>
        </p:nvSpPr>
        <p:spPr>
          <a:xfrm>
            <a:off x="539750" y="620713"/>
            <a:ext cx="8208963" cy="5832475"/>
          </a:xfrm>
          <a:effectLst>
            <a:outerShdw dist="35921" dir="2700000" algn="ctr" rotWithShape="0">
              <a:schemeClr val="bg2"/>
            </a:outerShdw>
          </a:effectLst>
        </p:spPr>
        <p:txBody>
          <a:bodyPr/>
          <a:lstStyle/>
          <a:p>
            <a:pPr>
              <a:defRPr/>
            </a:pPr>
            <a:r>
              <a:rPr lang="el-GR" sz="2400" dirty="0" smtClean="0">
                <a:effectLst>
                  <a:outerShdw blurRad="38100" dist="38100" dir="2700000" algn="tl">
                    <a:srgbClr val="000000">
                      <a:alpha val="43137"/>
                    </a:srgbClr>
                  </a:outerShdw>
                </a:effectLst>
              </a:rPr>
              <a:t>Η πιστοποίηση ανακαλείται αν δεν πληρούνται οι</a:t>
            </a:r>
          </a:p>
          <a:p>
            <a:pPr>
              <a:buFontTx/>
              <a:buNone/>
              <a:defRPr/>
            </a:pPr>
            <a:r>
              <a:rPr lang="el-GR" sz="2400" dirty="0" smtClean="0">
                <a:effectLst>
                  <a:outerShdw blurRad="38100" dist="38100" dir="2700000" algn="tl">
                    <a:srgbClr val="000000">
                      <a:alpha val="43137"/>
                    </a:srgbClr>
                  </a:outerShdw>
                </a:effectLst>
              </a:rPr>
              <a:t>προϋποθέσεις πιστοποίησης</a:t>
            </a:r>
          </a:p>
          <a:p>
            <a:pPr>
              <a:buFontTx/>
              <a:buNone/>
              <a:defRPr/>
            </a:pPr>
            <a:endParaRPr lang="el-GR" sz="2400" dirty="0" smtClean="0">
              <a:effectLst>
                <a:outerShdw blurRad="38100" dist="38100" dir="2700000" algn="tl">
                  <a:srgbClr val="000000">
                    <a:alpha val="43137"/>
                  </a:srgbClr>
                </a:outerShdw>
              </a:effectLst>
            </a:endParaRPr>
          </a:p>
          <a:p>
            <a:pPr>
              <a:defRPr/>
            </a:pPr>
            <a:r>
              <a:rPr lang="el-GR" sz="2400" dirty="0" smtClean="0">
                <a:effectLst>
                  <a:outerShdw blurRad="38100" dist="38100" dir="2700000" algn="tl">
                    <a:srgbClr val="000000">
                      <a:alpha val="43137"/>
                    </a:srgbClr>
                  </a:outerShdw>
                </a:effectLst>
              </a:rPr>
              <a:t>Η πιστοποίηση μπορεί να αποτελέσει νομική βάση για</a:t>
            </a:r>
          </a:p>
          <a:p>
            <a:pPr>
              <a:buFontTx/>
              <a:buNone/>
              <a:defRPr/>
            </a:pPr>
            <a:r>
              <a:rPr lang="el-GR" sz="2400" dirty="0" smtClean="0">
                <a:effectLst>
                  <a:outerShdw blurRad="38100" dist="38100" dir="2700000" algn="tl">
                    <a:srgbClr val="000000">
                      <a:alpha val="43137"/>
                    </a:srgbClr>
                  </a:outerShdw>
                </a:effectLst>
              </a:rPr>
              <a:t>διαβίβαση σε τρίτη χώρα/ διεθνή οργανισμό</a:t>
            </a:r>
          </a:p>
          <a:p>
            <a:pPr>
              <a:buFontTx/>
              <a:buNone/>
              <a:defRPr/>
            </a:pPr>
            <a:endParaRPr lang="en-US" sz="2200" dirty="0" smtClean="0"/>
          </a:p>
          <a:p>
            <a:pPr>
              <a:defRPr/>
            </a:pPr>
            <a:r>
              <a:rPr lang="el-GR" sz="2400" b="1" dirty="0" smtClean="0">
                <a:solidFill>
                  <a:srgbClr val="FFFF00"/>
                </a:solidFill>
                <a:effectLst>
                  <a:outerShdw blurRad="38100" dist="38100" dir="2700000" algn="tl">
                    <a:srgbClr val="000000">
                      <a:alpha val="43137"/>
                    </a:srgbClr>
                  </a:outerShdw>
                </a:effectLst>
              </a:rPr>
              <a:t>Διαδικασία πιστοποίησης: </a:t>
            </a:r>
            <a:r>
              <a:rPr lang="el-GR" sz="2400" dirty="0" smtClean="0">
                <a:effectLst>
                  <a:outerShdw blurRad="38100" dist="38100" dir="2700000" algn="tl">
                    <a:srgbClr val="000000">
                      <a:alpha val="43137"/>
                    </a:srgbClr>
                  </a:outerShdw>
                </a:effectLst>
              </a:rPr>
              <a:t>Ο ενδιαφερόμενος</a:t>
            </a:r>
          </a:p>
          <a:p>
            <a:pPr>
              <a:buFontTx/>
              <a:buNone/>
              <a:defRPr/>
            </a:pPr>
            <a:r>
              <a:rPr lang="el-GR" sz="2400" dirty="0" smtClean="0">
                <a:effectLst>
                  <a:outerShdw blurRad="38100" dist="38100" dir="2700000" algn="tl">
                    <a:srgbClr val="000000">
                      <a:alpha val="43137"/>
                    </a:srgbClr>
                  </a:outerShdw>
                </a:effectLst>
              </a:rPr>
              <a:t>οργανισμός υποβάλλει την επεξεργασία του στο φορέα</a:t>
            </a:r>
          </a:p>
          <a:p>
            <a:pPr>
              <a:buFontTx/>
              <a:buNone/>
              <a:defRPr/>
            </a:pPr>
            <a:r>
              <a:rPr lang="el-GR" sz="2400" dirty="0" smtClean="0">
                <a:effectLst>
                  <a:outerShdw blurRad="38100" dist="38100" dir="2700000" algn="tl">
                    <a:srgbClr val="000000">
                      <a:alpha val="43137"/>
                    </a:srgbClr>
                  </a:outerShdw>
                </a:effectLst>
              </a:rPr>
              <a:t>πιστοποίησης ή στο Γραφείο μου κάθε πληροφορία και </a:t>
            </a:r>
          </a:p>
          <a:p>
            <a:pPr>
              <a:buFontTx/>
              <a:buNone/>
              <a:defRPr/>
            </a:pPr>
            <a:r>
              <a:rPr lang="el-GR" sz="2400" dirty="0" smtClean="0">
                <a:effectLst>
                  <a:outerShdw blurRad="38100" dist="38100" dir="2700000" algn="tl">
                    <a:srgbClr val="000000">
                      <a:alpha val="43137"/>
                    </a:srgbClr>
                  </a:outerShdw>
                </a:effectLst>
              </a:rPr>
              <a:t>πρόσβαση στα αρχεία του που απαιτείται για τη διεξαγωγή</a:t>
            </a:r>
          </a:p>
          <a:p>
            <a:pPr>
              <a:buFontTx/>
              <a:buNone/>
              <a:defRPr/>
            </a:pPr>
            <a:r>
              <a:rPr lang="el-GR" sz="2400" dirty="0" smtClean="0">
                <a:effectLst>
                  <a:outerShdw blurRad="38100" dist="38100" dir="2700000" algn="tl">
                    <a:srgbClr val="000000">
                      <a:alpha val="43137"/>
                    </a:srgbClr>
                  </a:outerShdw>
                </a:effectLst>
              </a:rPr>
              <a:t>της διαδικασίας πιστοποίησης</a:t>
            </a: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lgn="ctr">
              <a:defRPr/>
            </a:pPr>
            <a:r>
              <a:rPr lang="el-GR" sz="2400" b="1" dirty="0" smtClean="0">
                <a:solidFill>
                  <a:srgbClr val="FFFF00"/>
                </a:solidFill>
                <a:effectLst>
                  <a:outerShdw blurRad="38100" dist="38100" dir="2700000" algn="tl">
                    <a:srgbClr val="000000">
                      <a:alpha val="43137"/>
                    </a:srgbClr>
                  </a:outerShdw>
                </a:effectLst>
                <a:latin typeface="+mn-lt"/>
                <a:ea typeface="+mn-ea"/>
                <a:cs typeface="+mn-cs"/>
              </a:rPr>
              <a:t>Υποχρεώσεις και ευθύνες εκτελούντα την επεξεργασία </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23850" y="836613"/>
            <a:ext cx="8424863"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000" dirty="0" smtClean="0"/>
              <a:t>Συνάπτεται συμφωνία/σύμβαση μεταξύ του υπεύθυνου επεξεργασίας και του εκτελούντα, η οποία καθορίζει τις υποχρεώσεις/ευθύνες του (άρθρο 28)</a:t>
            </a:r>
          </a:p>
          <a:p>
            <a:pPr lvl="2">
              <a:buFont typeface="Wingdings" pitchFamily="2" charset="2"/>
              <a:buChar char="Ø"/>
              <a:defRPr/>
            </a:pPr>
            <a:endParaRPr lang="el-GR" sz="1200" dirty="0" smtClean="0"/>
          </a:p>
          <a:p>
            <a:pPr>
              <a:buFont typeface="Wingdings" pitchFamily="2" charset="2"/>
              <a:buChar char="Ø"/>
              <a:defRPr/>
            </a:pPr>
            <a:r>
              <a:rPr lang="el-GR" sz="2000" dirty="0" smtClean="0"/>
              <a:t>Η συμφωνία/σύμβαση υφίσταται και σε ηλεκτρονική μορφή και είναι στη διάθεση των υποκειμένων (άρθρο 28)</a:t>
            </a:r>
          </a:p>
          <a:p>
            <a:pPr lvl="2">
              <a:buFontTx/>
              <a:buNone/>
              <a:defRPr/>
            </a:pPr>
            <a:endParaRPr lang="el-GR" sz="1200" dirty="0" smtClean="0"/>
          </a:p>
          <a:p>
            <a:pPr>
              <a:buFont typeface="Wingdings" pitchFamily="2" charset="2"/>
              <a:buChar char="Ø"/>
              <a:defRPr/>
            </a:pPr>
            <a:r>
              <a:rPr lang="el-GR" sz="2000" dirty="0" smtClean="0"/>
              <a:t>Ο εκτελών επεξεργάζεται τα δεδομένα </a:t>
            </a:r>
            <a:r>
              <a:rPr lang="el-GR" sz="2000" u="sng" dirty="0" smtClean="0"/>
              <a:t>μόνο βάσει καταγεγραμμένων εντολών του υπεύθυνου</a:t>
            </a:r>
            <a:r>
              <a:rPr lang="el-GR" sz="2000" dirty="0" smtClean="0"/>
              <a:t> (άρθρο 28)</a:t>
            </a:r>
          </a:p>
          <a:p>
            <a:pPr lvl="2">
              <a:buFont typeface="Wingdings" pitchFamily="2" charset="2"/>
              <a:buChar char="Ø"/>
              <a:defRPr/>
            </a:pPr>
            <a:endParaRPr lang="el-GR" sz="1200" dirty="0" smtClean="0"/>
          </a:p>
          <a:p>
            <a:pPr>
              <a:buFont typeface="Wingdings" pitchFamily="2" charset="2"/>
              <a:buChar char="Ø"/>
              <a:defRPr/>
            </a:pPr>
            <a:r>
              <a:rPr lang="el-GR" sz="2000" dirty="0" smtClean="0"/>
              <a:t>Θέτει στη διάθεση του υπεύθυνου </a:t>
            </a:r>
            <a:r>
              <a:rPr lang="el-GR" sz="2000" u="sng" dirty="0" smtClean="0"/>
              <a:t>κάθε απαραίτητη πληροφορία προς απόδειξη συμμόρφωσης</a:t>
            </a:r>
            <a:r>
              <a:rPr lang="el-GR" sz="2000" dirty="0" smtClean="0"/>
              <a:t> (άρθρο 28)</a:t>
            </a:r>
          </a:p>
          <a:p>
            <a:pPr lvl="2">
              <a:buFont typeface="Wingdings" pitchFamily="2" charset="2"/>
              <a:buChar char="Ø"/>
              <a:defRPr/>
            </a:pPr>
            <a:endParaRPr lang="el-GR" sz="1200" dirty="0" smtClean="0"/>
          </a:p>
          <a:p>
            <a:pPr>
              <a:buFont typeface="Wingdings" pitchFamily="2" charset="2"/>
              <a:buChar char="Ø"/>
              <a:defRPr/>
            </a:pPr>
            <a:r>
              <a:rPr lang="el-GR" sz="2000" dirty="0" smtClean="0"/>
              <a:t>Τηρεί αρχείο καταγραφής δραστηριοτήτων επεξεργασίας (άρθρο 30)</a:t>
            </a:r>
          </a:p>
          <a:p>
            <a:pPr lvl="2">
              <a:buFontTx/>
              <a:buNone/>
              <a:defRPr/>
            </a:pPr>
            <a:endParaRPr lang="el-GR" sz="1200" dirty="0" smtClean="0"/>
          </a:p>
          <a:p>
            <a:pPr>
              <a:buFont typeface="Wingdings" pitchFamily="2" charset="2"/>
              <a:buChar char="Ø"/>
              <a:defRPr/>
            </a:pPr>
            <a:r>
              <a:rPr lang="el-GR" sz="2000" dirty="0" smtClean="0"/>
              <a:t>Συνεργάζεται με την ΑΠΔΠΧ (άρθρο 31)</a:t>
            </a:r>
          </a:p>
          <a:p>
            <a:pPr>
              <a:buFontTx/>
              <a:buNone/>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2880FDA-A7FC-4085-B5D2-FCF54E6436F9}" type="slidenum">
              <a:rPr lang="el-GR" smtClean="0"/>
              <a:pPr>
                <a:defRPr/>
              </a:pPr>
              <a:t>61</a:t>
            </a:fld>
            <a:endParaRPr lang="el-G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8313" y="404813"/>
            <a:ext cx="8280400" cy="5614987"/>
          </a:xfrm>
        </p:spPr>
        <p:txBody>
          <a:bodyPr/>
          <a:lstStyle/>
          <a:p>
            <a:pPr>
              <a:buFont typeface="Wingdings" pitchFamily="2" charset="2"/>
              <a:buChar char="Ø"/>
              <a:defRPr/>
            </a:pPr>
            <a:r>
              <a:rPr lang="el-GR" sz="2000" dirty="0" smtClean="0"/>
              <a:t>Λαμβάνει κατάλληλα τεχνικά και οργανωτικά μέτρα για τη διασφάλιση της επεξεργασίας (άρθρο 32)</a:t>
            </a:r>
          </a:p>
          <a:p>
            <a:pPr lvl="2">
              <a:buFontTx/>
              <a:buNone/>
              <a:defRPr/>
            </a:pPr>
            <a:endParaRPr lang="el-GR" sz="1200" dirty="0" smtClean="0"/>
          </a:p>
          <a:p>
            <a:pPr>
              <a:buFont typeface="Wingdings" pitchFamily="2" charset="2"/>
              <a:buChar char="Ø"/>
              <a:defRPr/>
            </a:pPr>
            <a:r>
              <a:rPr lang="el-GR" sz="2000" dirty="0" smtClean="0"/>
              <a:t>Ενημερώνει τον υπεύθυνο επεξεργασίας σε περίπτωση παραβίασης δεδομένων (άρθρο 33)</a:t>
            </a:r>
          </a:p>
          <a:p>
            <a:pPr lvl="3">
              <a:buFont typeface="Wingdings" pitchFamily="2" charset="2"/>
              <a:buChar char="Ø"/>
              <a:defRPr/>
            </a:pPr>
            <a:endParaRPr lang="el-GR" sz="800" dirty="0" smtClean="0"/>
          </a:p>
          <a:p>
            <a:pPr>
              <a:buFont typeface="Wingdings" pitchFamily="2" charset="2"/>
              <a:buChar char="Ø"/>
              <a:defRPr/>
            </a:pPr>
            <a:r>
              <a:rPr lang="el-GR" sz="2000" dirty="0" smtClean="0"/>
              <a:t>Διορίζει ΥΠΔ (άρθρο 37)</a:t>
            </a:r>
          </a:p>
          <a:p>
            <a:pPr lvl="2">
              <a:buFontTx/>
              <a:buNone/>
              <a:defRPr/>
            </a:pPr>
            <a:endParaRPr lang="el-GR" sz="1200" dirty="0" smtClean="0"/>
          </a:p>
          <a:p>
            <a:pPr>
              <a:buFont typeface="Wingdings" pitchFamily="2" charset="2"/>
              <a:buChar char="Ø"/>
              <a:defRPr/>
            </a:pPr>
            <a:r>
              <a:rPr lang="el-GR" sz="2000" dirty="0" smtClean="0"/>
              <a:t>Υπόκειται στον έλεγχο της εποπτικής αρχής (άρθρα 57-58)</a:t>
            </a:r>
          </a:p>
          <a:p>
            <a:pPr lvl="2">
              <a:buFont typeface="Wingdings" pitchFamily="2" charset="2"/>
              <a:buChar char="Ø"/>
              <a:defRPr/>
            </a:pPr>
            <a:endParaRPr lang="el-GR" sz="1200" dirty="0" smtClean="0"/>
          </a:p>
          <a:p>
            <a:pPr>
              <a:buFont typeface="Wingdings" pitchFamily="2" charset="2"/>
              <a:buChar char="Ø"/>
              <a:defRPr/>
            </a:pPr>
            <a:r>
              <a:rPr lang="el-GR" sz="2000" dirty="0" smtClean="0"/>
              <a:t>Υπόκειται σε κυρώσεις (άρθρα 82-84)</a:t>
            </a:r>
          </a:p>
          <a:p>
            <a:pPr lvl="2">
              <a:buFont typeface="Wingdings" pitchFamily="2" charset="2"/>
              <a:buChar char="Ø"/>
              <a:defRPr/>
            </a:pPr>
            <a:endParaRPr lang="el-GR" sz="1200" dirty="0" smtClean="0"/>
          </a:p>
          <a:p>
            <a:pPr>
              <a:buFont typeface="Wingdings" pitchFamily="2" charset="2"/>
              <a:buChar char="Ø"/>
              <a:defRPr/>
            </a:pPr>
            <a:r>
              <a:rPr lang="el-GR" sz="2000" dirty="0" smtClean="0"/>
              <a:t>Προσλαμβάνει άλλον εκτελούντα ΜΟΝΟ με προηγούμενη άδεια του υπευθύνου επεξεργασίας. Οι ίδιες υποχρεώσεις βαραίνουν και αυτόν (άρθρο 28)</a:t>
            </a:r>
            <a:endParaRPr lang="el-GR" sz="1200" dirty="0" smtClean="0"/>
          </a:p>
          <a:p>
            <a:pPr lvl="4">
              <a:buFont typeface="Wingdings" pitchFamily="2" charset="2"/>
              <a:buChar char="Ø"/>
              <a:defRPr/>
            </a:pPr>
            <a:endParaRPr lang="el-GR" sz="800" dirty="0" smtClean="0"/>
          </a:p>
          <a:p>
            <a:pPr>
              <a:buFont typeface="Wingdings" pitchFamily="2" charset="2"/>
              <a:buChar char="Ø"/>
              <a:defRPr/>
            </a:pPr>
            <a:r>
              <a:rPr lang="el-GR" sz="2000" dirty="0" smtClean="0"/>
              <a:t>Η τήρηση εγκεκριμένου κώδικα δεοντολογίας (άρθρο 40) ή εγκεκριμένου μηχανισμού πιστοποίησης (άρθρο 42), είναι στοιχείο ότι παρέχει επαρκείς διαβεβαιώσεις </a:t>
            </a:r>
            <a:r>
              <a:rPr lang="el-GR" sz="2000" dirty="0" err="1" smtClean="0"/>
              <a:t>Πρ</a:t>
            </a:r>
            <a:r>
              <a:rPr lang="el-GR" sz="2000" dirty="0" smtClean="0"/>
              <a:t>. 79, 81.</a:t>
            </a:r>
          </a:p>
          <a:p>
            <a:pPr>
              <a:buFont typeface="Wingdings" pitchFamily="2" charset="2"/>
              <a:buChar char="Ø"/>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840376A5-F4FB-483E-8ADA-E9B868A3146A}" type="slidenum">
              <a:rPr lang="el-GR" smtClean="0"/>
              <a:pPr>
                <a:defRPr/>
              </a:pPr>
              <a:t>62</a:t>
            </a:fld>
            <a:endParaRPr lang="el-G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Τι καταργείται!</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23850" y="836613"/>
            <a:ext cx="8424863"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000" dirty="0" smtClean="0"/>
              <a:t>Γνωστοποιήσεις Σύστασης και Λειτουργίας Αρχείου/Έναρξης Επεξεργασίας – </a:t>
            </a:r>
            <a:r>
              <a:rPr lang="el-GR" sz="2000" u="sng" dirty="0" smtClean="0"/>
              <a:t>αντικαθίστανται</a:t>
            </a:r>
            <a:r>
              <a:rPr lang="el-GR" sz="2000" dirty="0" smtClean="0"/>
              <a:t> με την τήρηση Αρχείου Δραστηριοτήτων της επεξεργασίας</a:t>
            </a:r>
          </a:p>
          <a:p>
            <a:pPr lvl="2">
              <a:buFont typeface="Wingdings" pitchFamily="2" charset="2"/>
              <a:buChar char="Ø"/>
              <a:defRPr/>
            </a:pPr>
            <a:endParaRPr lang="el-GR" sz="1200" dirty="0" smtClean="0"/>
          </a:p>
          <a:p>
            <a:pPr>
              <a:buFont typeface="Wingdings" pitchFamily="2" charset="2"/>
              <a:buChar char="Ø"/>
              <a:defRPr/>
            </a:pPr>
            <a:r>
              <a:rPr lang="el-GR" sz="2000" dirty="0" smtClean="0"/>
              <a:t>Άδεια για επεξεργασία ευαίσθητων δεδομένων </a:t>
            </a:r>
            <a:r>
              <a:rPr lang="el-GR" sz="2000" i="1" dirty="0" smtClean="0"/>
              <a:t>(νυν ειδικών κατηγοριών προσωπικών δεδομένων)</a:t>
            </a:r>
            <a:r>
              <a:rPr lang="el-GR" sz="2000" dirty="0" smtClean="0"/>
              <a:t> στον τομέα του εργατικού δικαίου </a:t>
            </a:r>
          </a:p>
          <a:p>
            <a:pPr lvl="2">
              <a:buFont typeface="Wingdings" pitchFamily="2" charset="2"/>
              <a:buChar char="Ø"/>
              <a:defRPr/>
            </a:pPr>
            <a:endParaRPr lang="el-GR" sz="1200" dirty="0" smtClean="0"/>
          </a:p>
          <a:p>
            <a:pPr>
              <a:buFont typeface="Wingdings" pitchFamily="2" charset="2"/>
              <a:buChar char="Ø"/>
              <a:defRPr/>
            </a:pPr>
            <a:r>
              <a:rPr lang="el-GR" sz="2000" dirty="0" smtClean="0"/>
              <a:t>Άδεια για διασύνδεση αρχείων </a:t>
            </a:r>
          </a:p>
          <a:p>
            <a:pPr lvl="2">
              <a:buFont typeface="Wingdings" pitchFamily="2" charset="2"/>
              <a:buChar char="Ø"/>
              <a:defRPr/>
            </a:pPr>
            <a:endParaRPr lang="el-GR" sz="1200" dirty="0" smtClean="0"/>
          </a:p>
          <a:p>
            <a:pPr>
              <a:buFont typeface="Wingdings" pitchFamily="2" charset="2"/>
              <a:buChar char="Ø"/>
              <a:defRPr/>
            </a:pPr>
            <a:r>
              <a:rPr lang="el-GR" sz="2000" dirty="0" smtClean="0"/>
              <a:t>Έκδοση Απόφασης από την Επίτροπο για άρση της υποχρέωσης ενημέρωσης των υποκειμένων των δεδομένων</a:t>
            </a:r>
          </a:p>
          <a:p>
            <a:pPr lvl="2">
              <a:buFontTx/>
              <a:buNone/>
              <a:defRPr/>
            </a:pPr>
            <a:endParaRPr lang="el-GR" sz="1200" dirty="0" smtClean="0"/>
          </a:p>
          <a:p>
            <a:pPr>
              <a:buFont typeface="Wingdings" pitchFamily="2" charset="2"/>
              <a:buChar char="Ø"/>
              <a:defRPr/>
            </a:pPr>
            <a:r>
              <a:rPr lang="el-GR" sz="2000" dirty="0" smtClean="0"/>
              <a:t>Καταβολή τέλους των €17 από τα υποκείμενα για άσκηση του δικαιώματος πρόσβασης και αντίρρησης </a:t>
            </a:r>
          </a:p>
          <a:p>
            <a:pPr lvl="3">
              <a:buFont typeface="Wingdings" pitchFamily="2" charset="2"/>
              <a:buChar char="Ø"/>
              <a:defRPr/>
            </a:pPr>
            <a:endParaRPr lang="el-GR" sz="1200" dirty="0" smtClean="0"/>
          </a:p>
          <a:p>
            <a:pPr>
              <a:buFontTx/>
              <a:buNone/>
              <a:defRPr/>
            </a:pPr>
            <a:endParaRPr lang="el-GR" sz="2000" dirty="0" smtClean="0"/>
          </a:p>
          <a:p>
            <a:pPr>
              <a:buFontTx/>
              <a:buNone/>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2C26B8F6-4B1C-4784-8863-EAA409E8241F}" type="slidenum">
              <a:rPr lang="el-GR" smtClean="0"/>
              <a:pPr>
                <a:defRPr/>
              </a:pPr>
              <a:t>63</a:t>
            </a:fld>
            <a:endParaRPr lang="el-G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1341438"/>
            <a:ext cx="8424863" cy="1223962"/>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a:t>
            </a:r>
            <a:r>
              <a:rPr lang="el-GR" sz="2600" b="1" dirty="0" smtClean="0">
                <a:solidFill>
                  <a:srgbClr val="FFC000"/>
                </a:solidFill>
                <a:effectLst>
                  <a:outerShdw blurRad="38100" dist="38100" dir="2700000" algn="tl">
                    <a:srgbClr val="000000">
                      <a:alpha val="43137"/>
                    </a:srgbClr>
                  </a:outerShdw>
                </a:effectLst>
                <a:latin typeface="+mn-lt"/>
                <a:ea typeface="+mn-ea"/>
                <a:cs typeface="+mn-cs"/>
              </a:rPr>
              <a:t>Τι αλλάζει!</a:t>
            </a:r>
            <a:br>
              <a:rPr lang="el-GR" sz="2600" b="1" dirty="0" smtClean="0">
                <a:solidFill>
                  <a:srgbClr val="FFC000"/>
                </a:solidFill>
                <a:effectLst>
                  <a:outerShdw blurRad="38100" dist="38100" dir="2700000" algn="tl">
                    <a:srgbClr val="000000">
                      <a:alpha val="43137"/>
                    </a:srgbClr>
                  </a:outerShdw>
                </a:effectLst>
                <a:latin typeface="+mn-lt"/>
                <a:ea typeface="+mn-ea"/>
                <a:cs typeface="+mn-cs"/>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353425" cy="5183187"/>
          </a:xfrm>
        </p:spPr>
        <p:txBody>
          <a:bodyPr/>
          <a:lstStyle/>
          <a:p>
            <a:pPr lvl="3">
              <a:buFont typeface="Wingdings" pitchFamily="2" charset="2"/>
              <a:buChar char="Ø"/>
              <a:defRPr/>
            </a:pPr>
            <a:endParaRPr lang="el-GR" sz="800" dirty="0" smtClean="0"/>
          </a:p>
          <a:p>
            <a:pPr>
              <a:buFont typeface="Wingdings" pitchFamily="2" charset="2"/>
              <a:buChar char="Ø"/>
              <a:defRPr/>
            </a:pPr>
            <a:r>
              <a:rPr lang="el-GR" sz="2400" dirty="0" smtClean="0"/>
              <a:t>Άδειες διαβίβασης σε τρίτες χώρες – όμως η ΑΠΔΠΧ </a:t>
            </a:r>
            <a:r>
              <a:rPr lang="el-GR" sz="2400" u="sng" dirty="0" smtClean="0"/>
              <a:t>εγκρίνει τη νομική βάση </a:t>
            </a:r>
            <a:r>
              <a:rPr lang="el-GR" sz="2400" dirty="0" smtClean="0"/>
              <a:t>της διαβίβασης π.χ. τυποποιημένες συμβατικές ρήτρες, δεσμευτικούς εταιρικούς κανόνες, κώδικα δεοντολογίας, μηχανισμό πιστοποίησης</a:t>
            </a:r>
          </a:p>
          <a:p>
            <a:pPr>
              <a:buFontTx/>
              <a:buNone/>
              <a:defRPr/>
            </a:pPr>
            <a:endParaRPr lang="el-GR" sz="2400" dirty="0" smtClean="0"/>
          </a:p>
          <a:p>
            <a:pPr>
              <a:buFont typeface="Wingdings" pitchFamily="2" charset="2"/>
              <a:buChar char="Ø"/>
              <a:defRPr/>
            </a:pPr>
            <a:r>
              <a:rPr lang="el-GR" sz="2400" dirty="0" smtClean="0"/>
              <a:t>Με </a:t>
            </a:r>
            <a:r>
              <a:rPr lang="el-GR" sz="2400" dirty="0" err="1" smtClean="0"/>
              <a:t>εφαρμοστικές</a:t>
            </a:r>
            <a:r>
              <a:rPr lang="el-GR" sz="2400" dirty="0" smtClean="0"/>
              <a:t> διατάξεις, η ΑΠΔΠΧ μπορεί να περιορίσει την επεξεργασία γενετικών δεδομένων, βιομετρικών δεδομένων και δεδομένων που αφορούν στην υγεία</a:t>
            </a:r>
          </a:p>
          <a:p>
            <a:pPr lvl="2">
              <a:buFont typeface="Wingdings" pitchFamily="2" charset="2"/>
              <a:buChar char="Ø"/>
              <a:defRPr/>
            </a:pPr>
            <a:endParaRPr lang="el-GR" sz="1200" dirty="0" smtClean="0"/>
          </a:p>
          <a:p>
            <a:pPr lvl="3">
              <a:buFont typeface="Wingdings" pitchFamily="2" charset="2"/>
              <a:buChar char="Ø"/>
              <a:defRPr/>
            </a:pPr>
            <a:endParaRPr lang="el-GR" sz="1200" dirty="0" smtClean="0"/>
          </a:p>
          <a:p>
            <a:pPr>
              <a:buFontTx/>
              <a:buNone/>
              <a:defRPr/>
            </a:pPr>
            <a:endParaRPr lang="el-GR" sz="2000" dirty="0" smtClean="0"/>
          </a:p>
          <a:p>
            <a:pPr>
              <a:buFontTx/>
              <a:buNone/>
              <a:defRPr/>
            </a:pPr>
            <a:endParaRPr lang="el-GR" sz="20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46254F01-6978-4A87-8E33-7A89523D98D9}" type="slidenum">
              <a:rPr lang="el-GR" smtClean="0"/>
              <a:pPr>
                <a:defRPr/>
              </a:pPr>
              <a:t>64</a:t>
            </a:fld>
            <a:endParaRPr lang="el-G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773238"/>
            <a:ext cx="8675687" cy="12239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Διαβιβάσεις σε τρίτες χώρες – διεθνείς οργανισμούς</a:t>
            </a:r>
            <a:br>
              <a:rPr lang="el-GR" sz="2400" b="1" dirty="0" smtClean="0">
                <a:solidFill>
                  <a:srgbClr val="FFC000"/>
                </a:solidFill>
              </a:rPr>
            </a:br>
            <a:r>
              <a:rPr lang="el-GR" sz="2400" b="1" dirty="0" smtClean="0">
                <a:solidFill>
                  <a:srgbClr val="FFC000"/>
                </a:solidFill>
              </a:rPr>
              <a:t>   (‘</a:t>
            </a:r>
            <a:r>
              <a:rPr lang="el-GR" sz="2400" b="1" dirty="0" err="1" smtClean="0">
                <a:solidFill>
                  <a:srgbClr val="FFC000"/>
                </a:solidFill>
              </a:rPr>
              <a:t>Αρθρα</a:t>
            </a:r>
            <a:r>
              <a:rPr lang="el-GR" sz="2400" b="1" dirty="0" smtClean="0">
                <a:solidFill>
                  <a:srgbClr val="FFC000"/>
                </a:solidFill>
              </a:rPr>
              <a:t> 44-49)</a:t>
            </a:r>
            <a:br>
              <a:rPr lang="el-GR" sz="2400" b="1" dirty="0" smtClean="0">
                <a:solidFill>
                  <a:srgbClr val="FFC000"/>
                </a:solidFill>
              </a:rPr>
            </a:br>
            <a:r>
              <a:rPr lang="el-GR" sz="2400" b="1" dirty="0" smtClean="0">
                <a:solidFill>
                  <a:srgbClr val="FFC000"/>
                </a:solidFill>
              </a:rPr>
              <a:t> </a:t>
            </a:r>
            <a:r>
              <a:rPr lang="el-GR" sz="1800" b="1" dirty="0" smtClean="0">
                <a:solidFill>
                  <a:srgbClr val="FFC000"/>
                </a:solidFill>
              </a:rPr>
              <a:t/>
            </a:r>
            <a:br>
              <a:rPr lang="el-GR" sz="1800" b="1" dirty="0" smtClean="0">
                <a:solidFill>
                  <a:srgbClr val="FFC000"/>
                </a:solidFill>
              </a:rPr>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537" y="1124744"/>
            <a:ext cx="8352928" cy="4895056"/>
          </a:xfrm>
        </p:spPr>
        <p:txBody>
          <a:bodyPr/>
          <a:lstStyle/>
          <a:p>
            <a:pPr marL="457200" indent="-457200">
              <a:buNone/>
              <a:defRPr/>
            </a:pPr>
            <a:r>
              <a:rPr lang="el-GR" sz="2400" b="1" dirty="0" smtClean="0">
                <a:solidFill>
                  <a:srgbClr val="FFFF00"/>
                </a:solidFill>
              </a:rPr>
              <a:t>     Επιτρέπεται η διαβίβαση με Άδεια της ΑΠΔΠΧ: </a:t>
            </a:r>
          </a:p>
          <a:p>
            <a:pPr marL="457200" indent="-457200">
              <a:buFont typeface="Wingdings" pitchFamily="2" charset="2"/>
              <a:buChar char="Ø"/>
              <a:defRPr/>
            </a:pPr>
            <a:r>
              <a:rPr lang="el-GR" sz="2400" dirty="0" smtClean="0"/>
              <a:t>Εάν ο Οργανισμός επιλέξει ως νομική βάση για τη διαβίβαση συμβατικές ρήτρες που θα ετοιμάσει </a:t>
            </a:r>
            <a:r>
              <a:rPr lang="el-GR" sz="2400" b="1" u="sng" dirty="0" smtClean="0">
                <a:solidFill>
                  <a:srgbClr val="FFC000"/>
                </a:solidFill>
              </a:rPr>
              <a:t>και θα εγκριθούν από την ΑΠΔΠΧ</a:t>
            </a:r>
            <a:endParaRPr lang="el-GR" sz="2400" dirty="0" smtClean="0"/>
          </a:p>
          <a:p>
            <a:pPr marL="1714500" lvl="3" indent="-457200">
              <a:buNone/>
              <a:defRPr/>
            </a:pPr>
            <a:r>
              <a:rPr lang="el-GR" sz="1200" dirty="0" smtClean="0"/>
              <a:t>     </a:t>
            </a:r>
          </a:p>
          <a:p>
            <a:pPr marL="457200" indent="-457200">
              <a:buNone/>
              <a:defRPr/>
            </a:pPr>
            <a:r>
              <a:rPr lang="el-GR" sz="2400" dirty="0" smtClean="0"/>
              <a:t>     Εάν από τη διαβίβαση επηρεάζονται και πολίτες </a:t>
            </a:r>
            <a:r>
              <a:rPr lang="el-GR" sz="2400" dirty="0" err="1" smtClean="0"/>
              <a:t>κμ</a:t>
            </a:r>
            <a:r>
              <a:rPr lang="el-GR" sz="2400" dirty="0" smtClean="0"/>
              <a:t>, οι συμβατικές ρήτρες θα εγκριθούν στα πλαίσια του μηχανισμού συνεκτικότητας</a:t>
            </a:r>
            <a:r>
              <a:rPr lang="el-GR" sz="2400" b="1" dirty="0" smtClean="0">
                <a:solidFill>
                  <a:srgbClr val="FF0000"/>
                </a:solidFill>
              </a:rPr>
              <a:t>*</a:t>
            </a:r>
            <a:endParaRPr lang="el-GR" sz="2400" dirty="0" smtClean="0"/>
          </a:p>
          <a:p>
            <a:pPr marL="1257300" lvl="2" indent="-457200">
              <a:buFont typeface="Wingdings" pitchFamily="2" charset="2"/>
              <a:buChar char="Ø"/>
              <a:defRPr/>
            </a:pPr>
            <a:endParaRPr lang="el-GR" sz="1300" dirty="0" smtClean="0"/>
          </a:p>
          <a:p>
            <a:pPr marL="457200" indent="-457200">
              <a:buNone/>
              <a:defRPr/>
            </a:pPr>
            <a:r>
              <a:rPr lang="el-GR" sz="2400" b="1" dirty="0" smtClean="0">
                <a:solidFill>
                  <a:srgbClr val="FF0000"/>
                </a:solidFill>
              </a:rPr>
              <a:t>      * </a:t>
            </a:r>
            <a:r>
              <a:rPr lang="el-GR" sz="2400" i="1" dirty="0" smtClean="0"/>
              <a:t>Θεσπίζεται μηχανισμός συνεκτικότητας για τη συνεργασία μεταξύ των εποπτικών αρχών, ιδιαίτερα όταν μια εποπτική αρχή θεσπίζει μέτρο που επηρεάζει ουσιωδώς σημαντικό αριθμό υποκειμένων των δεδομένων σε περισσότερα </a:t>
            </a:r>
            <a:r>
              <a:rPr lang="el-GR" sz="2400" i="1" dirty="0" err="1" smtClean="0"/>
              <a:t>κμ</a:t>
            </a:r>
            <a:r>
              <a:rPr lang="el-GR" sz="2400" i="1" dirty="0" smtClean="0"/>
              <a:t>. </a:t>
            </a:r>
          </a:p>
          <a:p>
            <a:pPr marL="457200" indent="-457200">
              <a:buFont typeface="Wingdings" pitchFamily="2" charset="2"/>
              <a:buChar char="Ø"/>
              <a:defRPr/>
            </a:pPr>
            <a:endParaRPr lang="el-GR" sz="2100" dirty="0" smtClean="0"/>
          </a:p>
          <a:p>
            <a:pPr marL="457200" lvl="1" indent="0">
              <a:buFont typeface="Tahoma" pitchFamily="34" charset="0"/>
              <a:buNone/>
              <a:defRPr/>
            </a:pPr>
            <a:r>
              <a:rPr lang="el-GR" sz="1700" dirty="0" smtClean="0"/>
              <a:t> </a:t>
            </a:r>
            <a:endParaRPr lang="el-GR" sz="1700" b="1" dirty="0" smtClean="0"/>
          </a:p>
          <a:p>
            <a:pPr lvl="1">
              <a:buFont typeface="Wingdings" pitchFamily="2" charset="2"/>
              <a:buChar char="v"/>
              <a:defRPr/>
            </a:pPr>
            <a:endParaRPr lang="el-GR" sz="1800" dirty="0" smtClean="0"/>
          </a:p>
          <a:p>
            <a:pPr lvl="1">
              <a:buFont typeface="Wingdings" pitchFamily="2" charset="2"/>
              <a:buChar char="v"/>
              <a:defRPr/>
            </a:pPr>
            <a:endParaRPr lang="el-GR" sz="1800" dirty="0" smtClean="0">
              <a:ea typeface="+mn-ea"/>
            </a:endParaRPr>
          </a:p>
        </p:txBody>
      </p:sp>
      <p:sp>
        <p:nvSpPr>
          <p:cNvPr id="4" name="Slide Number Placeholder 3"/>
          <p:cNvSpPr>
            <a:spLocks noGrp="1"/>
          </p:cNvSpPr>
          <p:nvPr>
            <p:ph type="sldNum" sz="quarter" idx="12"/>
          </p:nvPr>
        </p:nvSpPr>
        <p:spPr/>
        <p:txBody>
          <a:bodyPr/>
          <a:lstStyle/>
          <a:p>
            <a:pPr>
              <a:defRPr/>
            </a:pPr>
            <a:fld id="{A75D2711-EB1B-4CC5-9EFB-A9265018FE36}" type="slidenum">
              <a:rPr lang="el-GR" smtClean="0"/>
              <a:pPr>
                <a:defRPr/>
              </a:pPr>
              <a:t>65</a:t>
            </a:fld>
            <a:endParaRPr lang="el-G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0825" y="332656"/>
            <a:ext cx="8641655" cy="5904656"/>
          </a:xfrm>
        </p:spPr>
        <p:txBody>
          <a:bodyPr/>
          <a:lstStyle/>
          <a:p>
            <a:pPr marL="457200" indent="-457200">
              <a:buFont typeface="Wingdings" pitchFamily="2" charset="2"/>
              <a:buChar char="Ø"/>
              <a:defRPr/>
            </a:pPr>
            <a:r>
              <a:rPr lang="el-GR" sz="2100" b="1" u="sng" dirty="0" smtClean="0">
                <a:solidFill>
                  <a:srgbClr val="FFFF00"/>
                </a:solidFill>
              </a:rPr>
              <a:t>Επιτρέπεται η διαβίβαση χωρίς Άδεια</a:t>
            </a:r>
            <a:r>
              <a:rPr lang="el-GR" sz="2100" dirty="0" smtClean="0"/>
              <a:t> όταν τρίτη χώρα:</a:t>
            </a:r>
          </a:p>
          <a:p>
            <a:pPr>
              <a:defRPr/>
            </a:pPr>
            <a:r>
              <a:rPr lang="el-GR" sz="2100" dirty="0" smtClean="0"/>
              <a:t> Εξασφαλίζει ικανοποιητικό επίπεδο προστασίας (με Απόφαση της       </a:t>
            </a:r>
          </a:p>
          <a:p>
            <a:pPr>
              <a:buFontTx/>
              <a:buNone/>
              <a:defRPr/>
            </a:pPr>
            <a:r>
              <a:rPr lang="el-GR" sz="2100" dirty="0" smtClean="0"/>
              <a:t>     Ευρωπαϊκής Επιτροπής)</a:t>
            </a:r>
          </a:p>
          <a:p>
            <a:pPr>
              <a:defRPr/>
            </a:pPr>
            <a:r>
              <a:rPr lang="el-GR" sz="2100" dirty="0" smtClean="0"/>
              <a:t> Δεν εξασφαλίζει μεν ικανοποιητικό επίπεδο προστασίας αλλά</a:t>
            </a:r>
          </a:p>
          <a:p>
            <a:pPr>
              <a:buFontTx/>
              <a:buNone/>
              <a:defRPr/>
            </a:pPr>
            <a:r>
              <a:rPr lang="el-GR" sz="2100" dirty="0" smtClean="0"/>
              <a:t>     υπάρχουν επαρκείς εγγυήσεις:</a:t>
            </a:r>
          </a:p>
          <a:p>
            <a:pPr>
              <a:buFontTx/>
              <a:buNone/>
              <a:defRPr/>
            </a:pPr>
            <a:r>
              <a:rPr lang="el-GR" sz="2100" dirty="0" smtClean="0"/>
              <a:t>     (α) νομικά δεσμευτικό μέσο μεταξύ δημόσιων αρχών π.χ.   πολυμερής συμφωνία, </a:t>
            </a:r>
            <a:r>
              <a:rPr lang="en-US" sz="2100" dirty="0" smtClean="0"/>
              <a:t>FATCA</a:t>
            </a:r>
            <a:r>
              <a:rPr lang="el-GR" sz="2100" dirty="0" smtClean="0"/>
              <a:t> ή</a:t>
            </a:r>
            <a:endParaRPr lang="en-US" sz="2100" dirty="0" smtClean="0"/>
          </a:p>
          <a:p>
            <a:pPr>
              <a:buFontTx/>
              <a:buNone/>
              <a:defRPr/>
            </a:pPr>
            <a:r>
              <a:rPr lang="en-US" sz="2100" dirty="0" smtClean="0"/>
              <a:t>     </a:t>
            </a:r>
            <a:r>
              <a:rPr lang="el-GR" sz="2100" dirty="0" smtClean="0"/>
              <a:t>(β) δεσμευτικούς εταιρικούς κανόνες (για ομίλους επιχειρήσεων) </a:t>
            </a:r>
            <a:r>
              <a:rPr lang="el-GR" sz="2100" b="1" dirty="0" smtClean="0">
                <a:solidFill>
                  <a:srgbClr val="FFC000"/>
                </a:solidFill>
              </a:rPr>
              <a:t>που εγκρίνονται από την αρμόδια εποπτική αρχή </a:t>
            </a:r>
            <a:r>
              <a:rPr lang="el-GR" sz="2100" dirty="0" smtClean="0"/>
              <a:t>ή</a:t>
            </a:r>
          </a:p>
          <a:p>
            <a:pPr>
              <a:buFontTx/>
              <a:buNone/>
              <a:defRPr/>
            </a:pPr>
            <a:r>
              <a:rPr lang="el-GR" sz="2200" dirty="0" smtClean="0"/>
              <a:t> </a:t>
            </a:r>
            <a:r>
              <a:rPr lang="el-GR" sz="2200" b="1" dirty="0" smtClean="0">
                <a:solidFill>
                  <a:srgbClr val="FF0000"/>
                </a:solidFill>
              </a:rPr>
              <a:t>    </a:t>
            </a:r>
            <a:r>
              <a:rPr lang="el-GR" sz="2000" dirty="0" smtClean="0"/>
              <a:t>(γ) τυποποιημένες ρήτρες που εκδίδονται από την Επιτροπή ή</a:t>
            </a:r>
          </a:p>
          <a:p>
            <a:pPr>
              <a:buFontTx/>
              <a:buNone/>
              <a:defRPr/>
            </a:pPr>
            <a:r>
              <a:rPr lang="el-GR" sz="2000" dirty="0" smtClean="0"/>
              <a:t>     (δ) τυποποιημένες ρήτρες που </a:t>
            </a:r>
            <a:r>
              <a:rPr lang="el-GR" sz="2000" b="1" u="sng" dirty="0" smtClean="0">
                <a:solidFill>
                  <a:srgbClr val="FFC000"/>
                </a:solidFill>
              </a:rPr>
              <a:t>εκδίδονται από το Γραφείο μου </a:t>
            </a:r>
            <a:r>
              <a:rPr lang="el-GR" sz="2000" u="sng" dirty="0" smtClean="0"/>
              <a:t>και  </a:t>
            </a:r>
          </a:p>
          <a:p>
            <a:pPr>
              <a:buFontTx/>
              <a:buNone/>
              <a:defRPr/>
            </a:pPr>
            <a:r>
              <a:rPr lang="el-GR" sz="2000" dirty="0" smtClean="0"/>
              <a:t>      </a:t>
            </a:r>
            <a:r>
              <a:rPr lang="el-GR" sz="2000" b="1" u="sng" dirty="0" smtClean="0">
                <a:solidFill>
                  <a:srgbClr val="FFC000"/>
                </a:solidFill>
              </a:rPr>
              <a:t>εγκρίνονται από την Επιτροπή </a:t>
            </a:r>
            <a:r>
              <a:rPr lang="el-GR" sz="2000" dirty="0" smtClean="0"/>
              <a:t>ή</a:t>
            </a:r>
          </a:p>
          <a:p>
            <a:pPr>
              <a:buFontTx/>
              <a:buNone/>
              <a:defRPr/>
            </a:pPr>
            <a:r>
              <a:rPr lang="el-GR" sz="2000" dirty="0" smtClean="0"/>
              <a:t>     (ε) κώδικα δεοντολογίας, </a:t>
            </a:r>
            <a:r>
              <a:rPr lang="el-GR" sz="2000" b="1" u="sng" dirty="0" smtClean="0">
                <a:solidFill>
                  <a:srgbClr val="FFC000"/>
                </a:solidFill>
              </a:rPr>
              <a:t>ο οποίος εγκρίνεται από το Γραφείο μου  </a:t>
            </a:r>
          </a:p>
          <a:p>
            <a:pPr>
              <a:buFontTx/>
              <a:buNone/>
              <a:defRPr/>
            </a:pPr>
            <a:r>
              <a:rPr lang="el-GR" sz="2000" b="1" dirty="0" smtClean="0">
                <a:solidFill>
                  <a:srgbClr val="FFC000"/>
                </a:solidFill>
              </a:rPr>
              <a:t>      </a:t>
            </a:r>
            <a:r>
              <a:rPr lang="el-GR" sz="2000" dirty="0" smtClean="0"/>
              <a:t>ή από το Συμβούλιο Προστασίας Δεδομένων, εάν αφορά διάφορα </a:t>
            </a:r>
            <a:r>
              <a:rPr lang="el-GR" sz="2000" dirty="0" err="1" smtClean="0"/>
              <a:t>κμ</a:t>
            </a:r>
            <a:r>
              <a:rPr lang="el-GR" sz="2000" dirty="0" smtClean="0"/>
              <a:t> </a:t>
            </a:r>
          </a:p>
          <a:p>
            <a:pPr>
              <a:buFontTx/>
              <a:buNone/>
              <a:defRPr/>
            </a:pPr>
            <a:r>
              <a:rPr lang="el-GR" sz="2000" dirty="0" smtClean="0"/>
              <a:t>     (στ) μηχανισμό πιστοποίησης, </a:t>
            </a:r>
            <a:r>
              <a:rPr lang="el-GR" sz="2000" b="1" u="sng" dirty="0" smtClean="0">
                <a:solidFill>
                  <a:srgbClr val="FFC000"/>
                </a:solidFill>
              </a:rPr>
              <a:t>ο οποίος εγκρίνεται από το Γραφείο   μου </a:t>
            </a:r>
            <a:r>
              <a:rPr lang="el-GR" sz="2000" dirty="0" smtClean="0"/>
              <a:t>ή τον εθνικό οργανισμό πιστοποίησης ή και από τους δύο</a:t>
            </a:r>
            <a:endParaRPr lang="el-GR" sz="2000" i="1" dirty="0" smtClean="0"/>
          </a:p>
        </p:txBody>
      </p:sp>
      <p:sp>
        <p:nvSpPr>
          <p:cNvPr id="4" name="Slide Number Placeholder 3"/>
          <p:cNvSpPr>
            <a:spLocks noGrp="1"/>
          </p:cNvSpPr>
          <p:nvPr>
            <p:ph type="sldNum" sz="quarter" idx="12"/>
          </p:nvPr>
        </p:nvSpPr>
        <p:spPr/>
        <p:txBody>
          <a:bodyPr/>
          <a:lstStyle/>
          <a:p>
            <a:pPr>
              <a:defRPr/>
            </a:pPr>
            <a:fld id="{3728E9D3-8F65-4A8A-884F-42C265858E8F}" type="slidenum">
              <a:rPr lang="el-GR" smtClean="0"/>
              <a:pPr>
                <a:defRPr/>
              </a:pPr>
              <a:t>66</a:t>
            </a:fld>
            <a:endParaRPr lang="el-GR"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08912" cy="5471120"/>
          </a:xfrm>
        </p:spPr>
        <p:txBody>
          <a:bodyPr/>
          <a:lstStyle/>
          <a:p>
            <a:pPr>
              <a:defRPr/>
            </a:pPr>
            <a:r>
              <a:rPr lang="el-GR" sz="2400" b="1" dirty="0" smtClean="0"/>
              <a:t>ΔΕΝ</a:t>
            </a:r>
            <a:r>
              <a:rPr lang="el-GR" sz="2400" dirty="0" smtClean="0"/>
              <a:t> εξασφαλίζει ικανοποιητικό επίπεδο προστασίας, </a:t>
            </a:r>
            <a:r>
              <a:rPr lang="el-GR" sz="2400" b="1" dirty="0" smtClean="0"/>
              <a:t>ΔΕΝ </a:t>
            </a:r>
            <a:r>
              <a:rPr lang="el-GR" sz="2400" dirty="0" smtClean="0"/>
              <a:t>υπάρχουν επαρκείς εγγυήσεις, αλλά πληρούνται συγκεκριμένες προϋποθέσεις</a:t>
            </a:r>
          </a:p>
          <a:p>
            <a:pPr>
              <a:buFontTx/>
              <a:buNone/>
              <a:defRPr/>
            </a:pPr>
            <a:r>
              <a:rPr lang="el-GR" sz="2400" dirty="0" smtClean="0"/>
              <a:t>	Π.χ. για λόγους δημοσίου συμφέροντος, για άσκηση νομικών αξιώσεων, για προστασία ζωτικού συμφέροντος κλπ </a:t>
            </a:r>
          </a:p>
          <a:p>
            <a:pPr>
              <a:buFontTx/>
              <a:buNone/>
              <a:defRPr/>
            </a:pPr>
            <a:r>
              <a:rPr lang="el-GR" sz="2400" dirty="0" smtClean="0"/>
              <a:t>	</a:t>
            </a:r>
          </a:p>
          <a:p>
            <a:pPr>
              <a:buFontTx/>
              <a:buNone/>
              <a:defRPr/>
            </a:pPr>
            <a:r>
              <a:rPr lang="el-GR" sz="2400" dirty="0" smtClean="0">
                <a:solidFill>
                  <a:srgbClr val="FFFF00"/>
                </a:solidFill>
              </a:rPr>
              <a:t>    ΣΗΜ:</a:t>
            </a:r>
            <a:r>
              <a:rPr lang="el-GR" sz="2400" dirty="0" smtClean="0"/>
              <a:t> Όταν η διαβίβαση ελλοχεύει κινδύνους για τα υποκείμενα των δεδομένων, ο Οργανισμός διενεργεί εκτίμηση αντικτύπου και αν δεν υπάρχουν μέτρα μετριασμού του κινδύνου ή αν τα προβλεπόμενα μέτρα δεν μετριάζουν τον κίνδυνο επαρκώς, ο οργανισμός διαβουλεύεται τη διαβίβαση με την ΑΠΔΠΧ</a:t>
            </a:r>
          </a:p>
        </p:txBody>
      </p:sp>
      <p:sp>
        <p:nvSpPr>
          <p:cNvPr id="4" name="Slide Number Placeholder 3"/>
          <p:cNvSpPr>
            <a:spLocks noGrp="1"/>
          </p:cNvSpPr>
          <p:nvPr>
            <p:ph type="sldNum" sz="quarter" idx="12"/>
          </p:nvPr>
        </p:nvSpPr>
        <p:spPr/>
        <p:txBody>
          <a:bodyPr/>
          <a:lstStyle/>
          <a:p>
            <a:pPr>
              <a:defRPr/>
            </a:pPr>
            <a:fld id="{09B6AD4D-B3F5-4A8D-AE99-F83826E7C14A}" type="slidenum">
              <a:rPr lang="el-GR" smtClean="0"/>
              <a:pPr>
                <a:defRPr/>
              </a:pPr>
              <a:t>67</a:t>
            </a:fld>
            <a:endParaRPr lang="el-GR"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750" y="908050"/>
            <a:ext cx="8424863" cy="1657350"/>
          </a:xfrm>
        </p:spPr>
        <p:txBody>
          <a:bodyPr/>
          <a:lstStyle/>
          <a:p>
            <a:pPr>
              <a:defRPr/>
            </a:pPr>
            <a:r>
              <a:rPr lang="el-GR" sz="2400" b="1" dirty="0" smtClean="0">
                <a:solidFill>
                  <a:srgbClr val="FFC000"/>
                </a:solidFill>
                <a:effectLst>
                  <a:outerShdw blurRad="38100" dist="38100" dir="2700000" algn="tl">
                    <a:srgbClr val="000000">
                      <a:alpha val="43137"/>
                    </a:srgbClr>
                  </a:outerShdw>
                </a:effectLst>
                <a:latin typeface="+mn-lt"/>
                <a:ea typeface="+mn-ea"/>
                <a:cs typeface="+mn-cs"/>
              </a:rPr>
              <a:t>                      </a:t>
            </a:r>
            <a:r>
              <a:rPr lang="el-GR" sz="2600" b="1" dirty="0" smtClean="0">
                <a:solidFill>
                  <a:srgbClr val="FFC000"/>
                </a:solidFill>
                <a:effectLst>
                  <a:outerShdw blurRad="38100" dist="38100" dir="2700000" algn="tl">
                    <a:srgbClr val="000000">
                      <a:alpha val="43137"/>
                    </a:srgbClr>
                  </a:outerShdw>
                </a:effectLst>
                <a:latin typeface="+mn-lt"/>
                <a:ea typeface="+mn-ea"/>
                <a:cs typeface="+mn-cs"/>
              </a:rPr>
              <a:t>Διοικητικά πρόστιμα</a:t>
            </a:r>
            <a:r>
              <a:rPr lang="el-GR" sz="2600" b="1" dirty="0" smtClean="0"/>
              <a:t/>
            </a:r>
            <a:br>
              <a:rPr lang="el-GR" sz="26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836613"/>
            <a:ext cx="8353425" cy="5183187"/>
          </a:xfrm>
        </p:spPr>
        <p:txBody>
          <a:bodyPr/>
          <a:lstStyle/>
          <a:p>
            <a:pPr>
              <a:defRPr/>
            </a:pPr>
            <a:r>
              <a:rPr lang="el-GR" sz="2100" dirty="0" smtClean="0"/>
              <a:t>Αυστηρότατα πρόστιμα, </a:t>
            </a:r>
            <a:r>
              <a:rPr lang="el-GR" sz="2100" b="1" dirty="0" smtClean="0">
                <a:solidFill>
                  <a:srgbClr val="FFFF00"/>
                </a:solidFill>
              </a:rPr>
              <a:t>με ανώτατο όριο: €10.000.000 ή 2% του παγκόσμιου κύκλου εργασιών </a:t>
            </a:r>
            <a:r>
              <a:rPr lang="el-GR" sz="2100" dirty="0" smtClean="0"/>
              <a:t>για παραβιάσεις που αφορούν, μεταξύ άλλων:</a:t>
            </a:r>
          </a:p>
          <a:p>
            <a:pPr>
              <a:buFont typeface="Wingdings" pitchFamily="2" charset="2"/>
              <a:buChar char="v"/>
              <a:defRPr/>
            </a:pPr>
            <a:r>
              <a:rPr lang="el-GR" sz="2100" dirty="0" smtClean="0"/>
              <a:t> στις υποχρεώσεις σχετικά με την συγκατάθεση ανηλίκων </a:t>
            </a:r>
          </a:p>
          <a:p>
            <a:pPr>
              <a:buFont typeface="Wingdings" pitchFamily="2" charset="2"/>
              <a:buChar char="v"/>
              <a:defRPr/>
            </a:pPr>
            <a:r>
              <a:rPr lang="el-GR" sz="2100" dirty="0" smtClean="0"/>
              <a:t> στις υποχρεώσεις του υπεύθυνου επεξεργασίας σχετικά με την εκτέλεση καθηκόντων του ΥΠΔ</a:t>
            </a:r>
          </a:p>
          <a:p>
            <a:pPr>
              <a:buFont typeface="Wingdings" pitchFamily="2" charset="2"/>
              <a:buChar char="v"/>
              <a:defRPr/>
            </a:pPr>
            <a:r>
              <a:rPr lang="el-GR" sz="2100" dirty="0" smtClean="0"/>
              <a:t> στην προστασία των προσωπικών δεδομένων από τον  σχεδιασμό και εξ ορισμού </a:t>
            </a:r>
          </a:p>
          <a:p>
            <a:pPr>
              <a:defRPr/>
            </a:pPr>
            <a:r>
              <a:rPr lang="el-GR" sz="2100" b="1" dirty="0" smtClean="0">
                <a:solidFill>
                  <a:srgbClr val="FFFF00"/>
                </a:solidFill>
              </a:rPr>
              <a:t>Το ανώτατο όριο είναι €20.000.000 ή 4% του παγκόσμιου κύκλου εργασιών </a:t>
            </a:r>
            <a:r>
              <a:rPr lang="el-GR" sz="2100" dirty="0" smtClean="0"/>
              <a:t>για παραβιάσεις των υποχρεώσεων που σχετίζονται, μεταξύ άλλων:</a:t>
            </a:r>
          </a:p>
          <a:p>
            <a:pPr>
              <a:buFont typeface="Wingdings" pitchFamily="2" charset="2"/>
              <a:buChar char="v"/>
              <a:defRPr/>
            </a:pPr>
            <a:r>
              <a:rPr lang="el-GR" sz="2100" dirty="0" smtClean="0"/>
              <a:t>με τις βασικές αρχές επεξεργασίας</a:t>
            </a:r>
          </a:p>
          <a:p>
            <a:pPr>
              <a:buFont typeface="Wingdings" pitchFamily="2" charset="2"/>
              <a:buChar char="v"/>
              <a:defRPr/>
            </a:pPr>
            <a:r>
              <a:rPr lang="el-GR" sz="2100" dirty="0" smtClean="0"/>
              <a:t>τα δικαιώματα των φυσικών προσώπων </a:t>
            </a:r>
          </a:p>
          <a:p>
            <a:pPr>
              <a:buFont typeface="Wingdings" pitchFamily="2" charset="2"/>
              <a:buChar char="v"/>
              <a:defRPr/>
            </a:pPr>
            <a:r>
              <a:rPr lang="el-GR" sz="2100" dirty="0" smtClean="0"/>
              <a:t>την μη παροχή πρόσβασης στην ΑΠΔΠΧ, προκειμένου να είναι σε θέση να ασκήσει τις εποπτικές της αρμοδιότητες, </a:t>
            </a:r>
            <a:endParaRPr lang="el-GR" sz="2100" b="1" dirty="0" smtClean="0">
              <a:solidFill>
                <a:srgbClr val="FFFF00"/>
              </a:solidFill>
            </a:endParaRPr>
          </a:p>
          <a:p>
            <a:pPr lvl="2">
              <a:buFont typeface="Wingdings" pitchFamily="2" charset="2"/>
              <a:buChar char="Ø"/>
              <a:defRPr/>
            </a:pPr>
            <a:endParaRPr lang="el-GR" sz="2100" dirty="0" smtClean="0"/>
          </a:p>
          <a:p>
            <a:pPr lvl="3">
              <a:buFont typeface="Wingdings" pitchFamily="2" charset="2"/>
              <a:buChar char="Ø"/>
              <a:defRPr/>
            </a:pPr>
            <a:endParaRPr lang="el-GR" sz="2100" dirty="0" smtClean="0"/>
          </a:p>
          <a:p>
            <a:pPr>
              <a:buFontTx/>
              <a:buNone/>
              <a:defRPr/>
            </a:pPr>
            <a:endParaRPr lang="el-GR" sz="2100" dirty="0" smtClean="0"/>
          </a:p>
          <a:p>
            <a:pPr>
              <a:buFontTx/>
              <a:buNone/>
              <a:defRPr/>
            </a:pPr>
            <a:endParaRPr lang="el-GR" sz="2100" dirty="0" smtClean="0"/>
          </a:p>
          <a:p>
            <a:pPr lvl="3">
              <a:buFont typeface="Wingdings" pitchFamily="2" charset="2"/>
              <a:buChar char="Ø"/>
              <a:defRPr/>
            </a:pPr>
            <a:endParaRPr lang="el-GR" sz="800" dirty="0" smtClean="0"/>
          </a:p>
          <a:p>
            <a:pPr>
              <a:buFontTx/>
              <a:buNone/>
              <a:defRPr/>
            </a:pPr>
            <a:endParaRPr lang="el-GR" sz="1600" dirty="0" smtClean="0"/>
          </a:p>
          <a:p>
            <a:pPr>
              <a:buFont typeface="Wingdings" pitchFamily="2" charset="2"/>
              <a:buChar char="Ø"/>
              <a:defRPr/>
            </a:pPr>
            <a:endParaRPr lang="el-GR" sz="1600" dirty="0" smtClean="0"/>
          </a:p>
          <a:p>
            <a:pPr>
              <a:buFont typeface="Wingdings" pitchFamily="2" charset="2"/>
              <a:buChar char="Ø"/>
              <a:defRPr/>
            </a:pPr>
            <a:endParaRPr lang="el-GR" sz="1600" dirty="0" smtClean="0"/>
          </a:p>
        </p:txBody>
      </p:sp>
      <p:sp>
        <p:nvSpPr>
          <p:cNvPr id="4" name="Slide Number Placeholder 3"/>
          <p:cNvSpPr>
            <a:spLocks noGrp="1"/>
          </p:cNvSpPr>
          <p:nvPr>
            <p:ph type="sldNum" sz="quarter" idx="12"/>
          </p:nvPr>
        </p:nvSpPr>
        <p:spPr/>
        <p:txBody>
          <a:bodyPr/>
          <a:lstStyle/>
          <a:p>
            <a:pPr>
              <a:defRPr/>
            </a:pPr>
            <a:fld id="{9290B35D-344C-4398-874E-EAA7965C7E28}" type="slidenum">
              <a:rPr lang="el-GR" smtClean="0"/>
              <a:pPr>
                <a:defRPr/>
              </a:pPr>
              <a:t>68</a:t>
            </a:fld>
            <a:endParaRPr lang="el-G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557338"/>
            <a:ext cx="8748712" cy="1439862"/>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Εποπτική αρχή </a:t>
            </a:r>
            <a:r>
              <a:rPr lang="en-US" sz="2400" b="1" dirty="0" smtClean="0">
                <a:solidFill>
                  <a:srgbClr val="FFC000"/>
                </a:solidFill>
              </a:rPr>
              <a:t> (</a:t>
            </a:r>
            <a:r>
              <a:rPr lang="el-GR" sz="2400" b="1" dirty="0" smtClean="0">
                <a:solidFill>
                  <a:srgbClr val="FFC000"/>
                </a:solidFill>
              </a:rPr>
              <a:t>Άρθρα 51 – </a:t>
            </a:r>
            <a:r>
              <a:rPr lang="en-US" sz="2400" b="1" dirty="0" smtClean="0">
                <a:solidFill>
                  <a:srgbClr val="FFC000"/>
                </a:solidFill>
              </a:rPr>
              <a:t>54)</a:t>
            </a:r>
            <a:r>
              <a:rPr lang="el-GR" sz="2400" b="1" dirty="0" smtClean="0">
                <a:solidFill>
                  <a:srgbClr val="FFC000"/>
                </a:solidFill>
              </a:rPr>
              <a:t/>
            </a:r>
            <a:br>
              <a:rPr lang="el-GR" sz="2400" b="1" dirty="0" smtClean="0">
                <a:solidFill>
                  <a:srgbClr val="FFC000"/>
                </a:solidFill>
              </a:rPr>
            </a:br>
            <a:r>
              <a:rPr lang="el-GR" sz="2400" b="1" dirty="0" smtClean="0"/>
              <a:t/>
            </a:r>
            <a:br>
              <a:rPr lang="el-GR" sz="24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395288" y="692150"/>
            <a:ext cx="8497887" cy="5327650"/>
          </a:xfrm>
        </p:spPr>
        <p:txBody>
          <a:bodyPr/>
          <a:lstStyle/>
          <a:p>
            <a:pPr>
              <a:defRPr/>
            </a:pPr>
            <a:r>
              <a:rPr lang="el-GR" sz="2000" dirty="0" smtClean="0"/>
              <a:t>Ανεξάρτητη, χωρίς εξωτερικές επιρροές, δεν ζητεί ούτε λαμβάνει οδηγίες από κανέναν</a:t>
            </a:r>
          </a:p>
          <a:p>
            <a:pPr lvl="3">
              <a:defRPr/>
            </a:pPr>
            <a:endParaRPr lang="el-GR" sz="800" dirty="0" smtClean="0"/>
          </a:p>
          <a:p>
            <a:pPr>
              <a:defRPr/>
            </a:pPr>
            <a:r>
              <a:rPr lang="el-GR" sz="2000" dirty="0" smtClean="0"/>
              <a:t>Τα μέλη της διορίζονται με διαφανή διαδικασία και απέχουν από κάθε πράξη ασυμβίβαστη προς τα καθήκοντά τους</a:t>
            </a:r>
          </a:p>
          <a:p>
            <a:pPr lvl="3">
              <a:defRPr/>
            </a:pPr>
            <a:endParaRPr lang="el-GR" sz="800" dirty="0" smtClean="0"/>
          </a:p>
          <a:p>
            <a:pPr>
              <a:defRPr/>
            </a:pPr>
            <a:r>
              <a:rPr lang="el-GR" sz="2000" dirty="0" smtClean="0"/>
              <a:t>Διαθέτει τους απαραίτητους ανθρώπινους, τεχνικούς και οικονομικούς πόρους και τις αναγκαίες εγκαταστάσεις και υποδομές</a:t>
            </a:r>
          </a:p>
          <a:p>
            <a:pPr lvl="3">
              <a:defRPr/>
            </a:pPr>
            <a:endParaRPr lang="el-GR" sz="800" dirty="0" smtClean="0"/>
          </a:p>
          <a:p>
            <a:pPr>
              <a:defRPr/>
            </a:pPr>
            <a:r>
              <a:rPr lang="el-GR" sz="2000" dirty="0" smtClean="0"/>
              <a:t>Διαθέτει δικούς της υπαλλήλους</a:t>
            </a:r>
          </a:p>
          <a:p>
            <a:pPr lvl="3">
              <a:defRPr/>
            </a:pPr>
            <a:endParaRPr lang="el-GR" sz="800" dirty="0" smtClean="0"/>
          </a:p>
          <a:p>
            <a:pPr>
              <a:defRPr/>
            </a:pPr>
            <a:r>
              <a:rPr lang="el-GR" sz="2000" dirty="0" smtClean="0"/>
              <a:t>Υπόκειται σε οικονομικό έλεγχο ο οποίος δεν επηρεάζει την ανεξαρτησία της και διαθέτει δικό της ετήσιο προϋπολογισμό</a:t>
            </a:r>
          </a:p>
          <a:p>
            <a:pPr lvl="3">
              <a:defRPr/>
            </a:pPr>
            <a:endParaRPr lang="el-GR" sz="800" dirty="0" smtClean="0"/>
          </a:p>
          <a:p>
            <a:pPr>
              <a:defRPr/>
            </a:pPr>
            <a:r>
              <a:rPr lang="el-GR" sz="2000" dirty="0" smtClean="0"/>
              <a:t>Τα μέλη και οι υπάλληλοι δεσμεύονται από το επαγγελματικό απόρρητο κατά τη διάρκεια της θητείας και μετά το πέρας αυτής</a:t>
            </a:r>
          </a:p>
          <a:p>
            <a:pPr lvl="3">
              <a:defRPr/>
            </a:pPr>
            <a:endParaRPr lang="el-GR" sz="800" dirty="0" smtClean="0"/>
          </a:p>
          <a:p>
            <a:pPr>
              <a:defRPr/>
            </a:pPr>
            <a:r>
              <a:rPr lang="el-GR" sz="2000" dirty="0" smtClean="0"/>
              <a:t>Δια νόμου προβλέπεται η σύσταση της εποπτικής αρχής, τα προσόντα, η διάρκεια θητείας των μελών </a:t>
            </a:r>
            <a:r>
              <a:rPr lang="el-GR" sz="2000" i="1" dirty="0" smtClean="0"/>
              <a:t>(δεν πρέπει να είναι μικρότερη από 4 χρόνια)</a:t>
            </a:r>
            <a:endParaRPr lang="el-GR" sz="2000" dirty="0" smtClean="0"/>
          </a:p>
          <a:p>
            <a:pPr lvl="1">
              <a:buFont typeface="Wingdings" pitchFamily="2" charset="2"/>
              <a:buChar char="v"/>
              <a:defRPr/>
            </a:pPr>
            <a:endParaRPr lang="el-GR" sz="2000" dirty="0" smtClean="0">
              <a:ea typeface="+mn-ea"/>
            </a:endParaRPr>
          </a:p>
        </p:txBody>
      </p:sp>
      <p:sp>
        <p:nvSpPr>
          <p:cNvPr id="4" name="Slide Number Placeholder 3"/>
          <p:cNvSpPr>
            <a:spLocks noGrp="1"/>
          </p:cNvSpPr>
          <p:nvPr>
            <p:ph type="sldNum" sz="quarter" idx="12"/>
          </p:nvPr>
        </p:nvSpPr>
        <p:spPr/>
        <p:txBody>
          <a:bodyPr/>
          <a:lstStyle/>
          <a:p>
            <a:pPr>
              <a:defRPr/>
            </a:pPr>
            <a:fld id="{EE146D11-9898-4D6E-9DC3-67A2081E24CA}" type="slidenum">
              <a:rPr lang="el-GR" smtClean="0"/>
              <a:pPr>
                <a:defRPr/>
              </a:pPr>
              <a:t>69</a:t>
            </a:fld>
            <a:endParaRPr lang="el-G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D22A1655-5304-4992-BA38-4AE96EC524DE}" type="slidenum">
              <a:rPr lang="el-GR" altLang="en-US" sz="1400" smtClean="0">
                <a:latin typeface="Arial" charset="0"/>
              </a:rPr>
              <a:pPr>
                <a:spcBef>
                  <a:spcPct val="0"/>
                </a:spcBef>
                <a:buClrTx/>
                <a:buSzTx/>
                <a:buFontTx/>
                <a:buNone/>
                <a:defRPr/>
              </a:pPr>
              <a:t>7</a:t>
            </a:fld>
            <a:endParaRPr lang="el-GR" altLang="en-US" sz="1400" smtClean="0">
              <a:latin typeface="Arial" charset="0"/>
            </a:endParaRPr>
          </a:p>
        </p:txBody>
      </p:sp>
      <p:sp>
        <p:nvSpPr>
          <p:cNvPr id="6147" name="Rectangle 3"/>
          <p:cNvSpPr>
            <a:spLocks noGrp="1" noChangeArrowheads="1"/>
          </p:cNvSpPr>
          <p:nvPr>
            <p:ph type="body" idx="1"/>
          </p:nvPr>
        </p:nvSpPr>
        <p:spPr>
          <a:xfrm>
            <a:off x="395288" y="404813"/>
            <a:ext cx="8353425" cy="5903912"/>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l-GR" sz="2200" dirty="0" smtClean="0"/>
              <a:t>    </a:t>
            </a:r>
            <a:r>
              <a:rPr lang="el-GR" sz="2200" b="1" dirty="0" smtClean="0">
                <a:solidFill>
                  <a:srgbClr val="FFFF00"/>
                </a:solidFill>
              </a:rPr>
              <a:t>Κατά την εκτέλεση των καθηκόντων του ο ΥΠΔ:</a:t>
            </a:r>
          </a:p>
          <a:p>
            <a:pPr>
              <a:buFont typeface="Wingdings" pitchFamily="2" charset="2"/>
              <a:buChar char="§"/>
              <a:defRPr/>
            </a:pPr>
            <a:r>
              <a:rPr lang="el-GR" sz="2200" dirty="0" smtClean="0"/>
              <a:t>Λαμβάνει μέρος στις συναντήσεις της ανώτερης και ανώτατης διοίκησης </a:t>
            </a:r>
          </a:p>
          <a:p>
            <a:pPr>
              <a:buFont typeface="Wingdings" pitchFamily="2" charset="2"/>
              <a:buChar char="§"/>
              <a:defRPr/>
            </a:pPr>
            <a:r>
              <a:rPr lang="el-GR" sz="2200" dirty="0" smtClean="0"/>
              <a:t>Υπερέχει η γνώμη του στις αποφάσεις που έχουν αντίκτυπο στην προστασία προσωπικών δεδομένων: τεκμηρίωση από τη διοίκηση τυχόν αντίθετης γνώμης</a:t>
            </a:r>
          </a:p>
          <a:p>
            <a:pPr>
              <a:buFont typeface="Wingdings" pitchFamily="2" charset="2"/>
              <a:buChar char="§"/>
              <a:defRPr/>
            </a:pPr>
            <a:r>
              <a:rPr lang="el-GR" sz="2200" dirty="0" smtClean="0"/>
              <a:t>Του παρέχεται ικανοποιητικός χρόνος, η κατάλληλη υποδομή και απαραίτητοι οικονομικοί πόροι</a:t>
            </a:r>
          </a:p>
          <a:p>
            <a:pPr>
              <a:buFont typeface="Wingdings" pitchFamily="2" charset="2"/>
              <a:buChar char="§"/>
              <a:defRPr/>
            </a:pPr>
            <a:r>
              <a:rPr lang="el-GR" sz="2200" dirty="0" smtClean="0"/>
              <a:t>Έχει πρόσβαση σε κάθε είδους δεδομένα και λαμβάνει μέρος σε κάθε σχεδιαζόμενη πράξη επεξεργασίας από την αρχή</a:t>
            </a:r>
          </a:p>
          <a:p>
            <a:pPr>
              <a:buFont typeface="Wingdings" pitchFamily="2" charset="2"/>
              <a:buChar char="§"/>
              <a:defRPr/>
            </a:pPr>
            <a:r>
              <a:rPr lang="el-GR" sz="2200" dirty="0" smtClean="0"/>
              <a:t>Έχει πρόσβαση στις εγκαταστάσεις του οργανισμού </a:t>
            </a:r>
          </a:p>
          <a:p>
            <a:pPr>
              <a:buFont typeface="Wingdings" pitchFamily="2" charset="2"/>
              <a:buChar char="§"/>
              <a:defRPr/>
            </a:pPr>
            <a:r>
              <a:rPr lang="el-GR" sz="2200" dirty="0" smtClean="0"/>
              <a:t>Ενεργεί ως σημείο επικοινωνίας για την ΑΠΔΠΧ ιδίως για τις ΕΑ</a:t>
            </a:r>
          </a:p>
          <a:p>
            <a:pPr>
              <a:buFont typeface="Wingdings" pitchFamily="2" charset="2"/>
              <a:buChar char="ü"/>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1268413"/>
            <a:ext cx="8172450" cy="1728787"/>
          </a:xfrm>
        </p:spPr>
        <p:txBody>
          <a:bodyPr/>
          <a:lstStyle/>
          <a:p>
            <a:pPr>
              <a:defRPr/>
            </a:pPr>
            <a:r>
              <a:rPr lang="en-US" sz="1800" b="1" dirty="0" smtClean="0"/>
              <a:t/>
            </a:r>
            <a:br>
              <a:rPr lang="en-US" sz="1800" b="1" dirty="0" smtClean="0"/>
            </a:br>
            <a:r>
              <a:rPr lang="el-GR" sz="1800" b="1" dirty="0" smtClean="0"/>
              <a:t>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t>
            </a:r>
            <a:r>
              <a:rPr lang="el-GR" sz="2400" b="1" dirty="0" smtClean="0">
                <a:solidFill>
                  <a:srgbClr val="FFC000"/>
                </a:solidFill>
              </a:rPr>
              <a:t>Εξουσίες Επιτρόπου </a:t>
            </a:r>
            <a:r>
              <a:rPr lang="en-US" sz="2400" b="1" dirty="0" smtClean="0">
                <a:solidFill>
                  <a:srgbClr val="FFC000"/>
                </a:solidFill>
              </a:rPr>
              <a:t>(</a:t>
            </a:r>
            <a:r>
              <a:rPr lang="el-GR" sz="2400" b="1" dirty="0" smtClean="0">
                <a:solidFill>
                  <a:srgbClr val="FFC000"/>
                </a:solidFill>
              </a:rPr>
              <a:t>Άρθρο 58</a:t>
            </a:r>
            <a:r>
              <a:rPr lang="en-US" sz="2400" b="1" dirty="0" smtClean="0">
                <a:solidFill>
                  <a:srgbClr val="FFC000"/>
                </a:solidFill>
              </a:rPr>
              <a:t>)</a:t>
            </a:r>
            <a:r>
              <a:rPr lang="el-GR" sz="2000" b="1" dirty="0" smtClean="0">
                <a:solidFill>
                  <a:srgbClr val="FFC000"/>
                </a:solidFill>
              </a:rPr>
              <a:t/>
            </a:r>
            <a:br>
              <a:rPr lang="el-GR" sz="2000" b="1" dirty="0" smtClean="0">
                <a:solidFill>
                  <a:srgbClr val="FFC000"/>
                </a:solidFill>
              </a:rPr>
            </a:br>
            <a:r>
              <a:rPr lang="el-GR" sz="2000" b="1" dirty="0" smtClean="0"/>
              <a:t/>
            </a:r>
            <a:br>
              <a:rPr lang="el-GR" sz="20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1800" b="1" dirty="0" smtClean="0"/>
              <a:t/>
            </a:r>
            <a:br>
              <a:rPr lang="el-GR" sz="1800" b="1" dirty="0" smtClean="0"/>
            </a:br>
            <a:r>
              <a:rPr lang="el-GR" sz="2400" b="1" dirty="0" smtClean="0"/>
              <a:t/>
            </a:r>
            <a:br>
              <a:rPr lang="el-GR" sz="2400" b="1" dirty="0" smtClean="0"/>
            </a:br>
            <a:r>
              <a:rPr lang="el-GR" sz="3200" b="1" dirty="0" smtClean="0"/>
              <a:t/>
            </a:r>
            <a:br>
              <a:rPr lang="el-GR" sz="3200" b="1" dirty="0" smtClean="0"/>
            </a:br>
            <a:r>
              <a:rPr lang="el-GR" sz="3200" dirty="0" smtClean="0"/>
              <a:t> </a:t>
            </a:r>
            <a:endParaRPr lang="el-GR" sz="3200" dirty="0"/>
          </a:p>
        </p:txBody>
      </p:sp>
      <p:sp>
        <p:nvSpPr>
          <p:cNvPr id="3" name="Content Placeholder 2"/>
          <p:cNvSpPr>
            <a:spLocks noGrp="1"/>
          </p:cNvSpPr>
          <p:nvPr>
            <p:ph idx="1"/>
          </p:nvPr>
        </p:nvSpPr>
        <p:spPr>
          <a:xfrm>
            <a:off x="611188" y="836613"/>
            <a:ext cx="8064500" cy="5183187"/>
          </a:xfrm>
        </p:spPr>
        <p:txBody>
          <a:bodyPr/>
          <a:lstStyle/>
          <a:p>
            <a:pPr>
              <a:buFont typeface="Wingdings" pitchFamily="2" charset="2"/>
              <a:buChar char="Ø"/>
              <a:defRPr/>
            </a:pPr>
            <a:r>
              <a:rPr lang="el-GR" sz="2400" dirty="0" smtClean="0">
                <a:solidFill>
                  <a:srgbClr val="FFFF00"/>
                </a:solidFill>
              </a:rPr>
              <a:t>Εισάγονται αυξημένες εξουσίες </a:t>
            </a:r>
          </a:p>
          <a:p>
            <a:pPr>
              <a:buFontTx/>
              <a:buNone/>
              <a:defRPr/>
            </a:pPr>
            <a:r>
              <a:rPr lang="el-GR" sz="2400" dirty="0" smtClean="0">
                <a:solidFill>
                  <a:srgbClr val="FFFF00"/>
                </a:solidFill>
              </a:rPr>
              <a:t>    </a:t>
            </a:r>
            <a:r>
              <a:rPr lang="el-GR" sz="2400" dirty="0" smtClean="0"/>
              <a:t>π.χ.</a:t>
            </a:r>
          </a:p>
          <a:p>
            <a:pPr>
              <a:defRPr/>
            </a:pPr>
            <a:r>
              <a:rPr lang="el-GR" sz="2400" dirty="0" smtClean="0"/>
              <a:t>Εγκρίνει πιστοποιητικά και κριτήρια πιστοποίησης</a:t>
            </a:r>
          </a:p>
          <a:p>
            <a:pPr>
              <a:defRPr/>
            </a:pPr>
            <a:r>
              <a:rPr lang="el-GR" sz="2400" dirty="0" smtClean="0"/>
              <a:t>Προβαίνει σε επανεξέταση των πιστοποιήσεων</a:t>
            </a:r>
          </a:p>
          <a:p>
            <a:pPr>
              <a:defRPr/>
            </a:pPr>
            <a:r>
              <a:rPr lang="el-GR" sz="2400" dirty="0" smtClean="0"/>
              <a:t>Παρέχει διαπίστευση σε φορείς πιστοποίησης</a:t>
            </a:r>
          </a:p>
          <a:p>
            <a:pPr>
              <a:defRPr/>
            </a:pPr>
            <a:r>
              <a:rPr lang="el-GR" sz="2400" dirty="0" smtClean="0"/>
              <a:t>Εκδίδει γνώμες για σχέδια κωδίκων δεοντολογίας και τα εγκρίνει</a:t>
            </a:r>
          </a:p>
          <a:p>
            <a:pPr>
              <a:defRPr/>
            </a:pPr>
            <a:r>
              <a:rPr lang="el-GR" sz="2400" dirty="0" smtClean="0"/>
              <a:t>Εγκρίνει δεσμευτικούς εταιρικούς κανόνες</a:t>
            </a:r>
          </a:p>
          <a:p>
            <a:pPr>
              <a:defRPr/>
            </a:pPr>
            <a:r>
              <a:rPr lang="el-GR" sz="2400" dirty="0" smtClean="0"/>
              <a:t>Εγκρίνει τυποποιημένες ρήτρες</a:t>
            </a:r>
          </a:p>
          <a:p>
            <a:pPr>
              <a:buFontTx/>
              <a:buNone/>
              <a:defRPr/>
            </a:pPr>
            <a:endParaRPr lang="el-GR" sz="2400" dirty="0" smtClean="0"/>
          </a:p>
          <a:p>
            <a:pPr>
              <a:buFont typeface="Wingdings" pitchFamily="2" charset="2"/>
              <a:buChar char="Ø"/>
              <a:defRPr/>
            </a:pPr>
            <a:r>
              <a:rPr lang="el-GR" sz="2400" dirty="0" smtClean="0">
                <a:solidFill>
                  <a:srgbClr val="FFFF00"/>
                </a:solidFill>
              </a:rPr>
              <a:t>Επιβάλλει αυξημένα διοικητικά πρόστιμα (Άρθρο 83)</a:t>
            </a:r>
          </a:p>
          <a:p>
            <a:pPr>
              <a:buFontTx/>
              <a:buNone/>
              <a:defRPr/>
            </a:pPr>
            <a:r>
              <a:rPr lang="el-GR" sz="2400" dirty="0" smtClean="0"/>
              <a:t>    </a:t>
            </a:r>
          </a:p>
          <a:p>
            <a:pPr lvl="1">
              <a:buFont typeface="Wingdings" pitchFamily="2" charset="2"/>
              <a:buChar char="v"/>
              <a:defRPr/>
            </a:pPr>
            <a:endParaRPr lang="el-GR" sz="1800" dirty="0" smtClean="0">
              <a:ea typeface="+mn-ea"/>
            </a:endParaRPr>
          </a:p>
        </p:txBody>
      </p:sp>
      <p:sp>
        <p:nvSpPr>
          <p:cNvPr id="4" name="Slide Number Placeholder 3"/>
          <p:cNvSpPr>
            <a:spLocks noGrp="1"/>
          </p:cNvSpPr>
          <p:nvPr>
            <p:ph type="sldNum" sz="quarter" idx="12"/>
          </p:nvPr>
        </p:nvSpPr>
        <p:spPr/>
        <p:txBody>
          <a:bodyPr/>
          <a:lstStyle/>
          <a:p>
            <a:pPr>
              <a:defRPr/>
            </a:pPr>
            <a:fld id="{0859DB19-49A9-4DCE-9D98-119CD4E00580}" type="slidenum">
              <a:rPr lang="el-GR" smtClean="0"/>
              <a:pPr>
                <a:defRPr/>
              </a:pPr>
              <a:t>70</a:t>
            </a:fld>
            <a:endParaRPr lang="el-G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E0622BA8-A6EB-440D-8775-ED4CBB581521}" type="slidenum">
              <a:rPr lang="el-GR" altLang="en-US" sz="1400" smtClean="0">
                <a:latin typeface="Arial" charset="0"/>
              </a:rPr>
              <a:pPr>
                <a:spcBef>
                  <a:spcPct val="0"/>
                </a:spcBef>
                <a:buClrTx/>
                <a:buSzTx/>
                <a:buFontTx/>
                <a:buNone/>
                <a:defRPr/>
              </a:pPr>
              <a:t>71</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353425" cy="6048375"/>
          </a:xfrm>
          <a:effectLst>
            <a:outerShdw dist="35921" dir="2700000" algn="ctr" rotWithShape="0">
              <a:schemeClr val="bg2"/>
            </a:outerShdw>
          </a:effectLst>
        </p:spPr>
        <p:txBody>
          <a:bodyPr/>
          <a:lstStyle/>
          <a:p>
            <a:pPr>
              <a:buFontTx/>
              <a:buNone/>
              <a:defRPr/>
            </a:pPr>
            <a:r>
              <a:rPr lang="el-GR" sz="2400" b="1" dirty="0" smtClean="0">
                <a:solidFill>
                  <a:srgbClr val="FFFF00"/>
                </a:solidFill>
                <a:effectLst>
                  <a:outerShdw blurRad="38100" dist="38100" dir="2700000" algn="tl">
                    <a:srgbClr val="000000">
                      <a:alpha val="43137"/>
                    </a:srgbClr>
                  </a:outerShdw>
                </a:effectLst>
              </a:rPr>
              <a:t>    Εγχειρίδιο - Λίστα Ελέγχου - Μέτρα που πρέπει να ληφθούν από τον οργανισμό για συμμόρφωση με τον Κανονισμό </a:t>
            </a:r>
          </a:p>
          <a:p>
            <a:pPr lvl="3">
              <a:buFontTx/>
              <a:buNone/>
              <a:defRPr/>
            </a:pPr>
            <a:endParaRPr lang="el-GR" sz="1200" b="1" dirty="0" smtClean="0">
              <a:solidFill>
                <a:srgbClr val="FFFF00"/>
              </a:solidFill>
              <a:effectLst>
                <a:outerShdw blurRad="38100" dist="38100" dir="2700000" algn="tl">
                  <a:srgbClr val="000000">
                    <a:alpha val="43137"/>
                  </a:srgbClr>
                </a:outerShdw>
              </a:effectLst>
            </a:endParaRPr>
          </a:p>
          <a:p>
            <a:pPr marL="457200" indent="-457200">
              <a:buFont typeface="+mj-lt"/>
              <a:buAutoNum type="arabicPeriod"/>
              <a:defRPr/>
            </a:pPr>
            <a:r>
              <a:rPr lang="el-GR" sz="2400" dirty="0" smtClean="0"/>
              <a:t>Αντίληψη του οργανισμού ότι η προστασία των προσωπικών δεδομένων είναι ευθύνη της Διοίκησης π.χ. </a:t>
            </a:r>
          </a:p>
          <a:p>
            <a:pPr marL="1257300" lvl="2" indent="-457200">
              <a:buFont typeface="Wingdings" pitchFamily="2" charset="2"/>
              <a:buChar char="§"/>
              <a:defRPr/>
            </a:pPr>
            <a:r>
              <a:rPr lang="el-GR" dirty="0" smtClean="0"/>
              <a:t>Με την ύπαρξη πολιτικών/κανόνων για την επεξεργασία προσωπικών δεδομένων</a:t>
            </a:r>
          </a:p>
          <a:p>
            <a:pPr marL="1257300" lvl="2" indent="-457200">
              <a:buFont typeface="Wingdings" pitchFamily="2" charset="2"/>
              <a:buChar char="§"/>
              <a:defRPr/>
            </a:pPr>
            <a:r>
              <a:rPr lang="el-GR" dirty="0" smtClean="0"/>
              <a:t>Με την αντίληψη των κινδύνων που ενέχει η επεξεργασία </a:t>
            </a:r>
          </a:p>
          <a:p>
            <a:pPr marL="457200" indent="-457200">
              <a:buFont typeface="+mj-lt"/>
              <a:buAutoNum type="arabicPeriod"/>
              <a:defRPr/>
            </a:pPr>
            <a:r>
              <a:rPr lang="el-GR" sz="2400" dirty="0" smtClean="0"/>
              <a:t>Ορισμός ΥΠΔ  </a:t>
            </a:r>
          </a:p>
          <a:p>
            <a:pPr marL="1257300" lvl="2" indent="-457200">
              <a:buFont typeface="Wingdings" pitchFamily="2" charset="2"/>
              <a:buChar char="§"/>
              <a:defRPr/>
            </a:pPr>
            <a:r>
              <a:rPr lang="el-GR" dirty="0" smtClean="0"/>
              <a:t>Γιατί δεν έχει οριστεί;</a:t>
            </a:r>
          </a:p>
          <a:p>
            <a:pPr marL="1257300" lvl="2" indent="-457200">
              <a:buFont typeface="Wingdings" pitchFamily="2" charset="2"/>
              <a:buChar char="§"/>
              <a:defRPr/>
            </a:pPr>
            <a:r>
              <a:rPr lang="el-GR" dirty="0" smtClean="0"/>
              <a:t>Αν έχει οριστεί, είναι ξεκάθαρος ο ρόλος του;</a:t>
            </a:r>
          </a:p>
          <a:p>
            <a:pPr marL="1257300" lvl="2" indent="-457200">
              <a:buFont typeface="Wingdings" pitchFamily="2" charset="2"/>
              <a:buChar char="§"/>
              <a:defRPr/>
            </a:pPr>
            <a:r>
              <a:rPr lang="el-GR" dirty="0" smtClean="0"/>
              <a:t>Έχουν δηλωθεί τα στοιχεία επικοινωνίας του στην ΑΠΔΠΧ;</a:t>
            </a:r>
          </a:p>
          <a:p>
            <a:pPr marL="457200" indent="-457200">
              <a:buFont typeface="+mj-lt"/>
              <a:buAutoNum type="arabicPeriod"/>
              <a:defRPr/>
            </a:pPr>
            <a:endParaRPr lang="el-GR" sz="2400" dirty="0" smtClean="0"/>
          </a:p>
          <a:p>
            <a:pPr marL="457200" indent="-457200">
              <a:buFont typeface="+mj-lt"/>
              <a:buAutoNum type="arabicPeriod"/>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36F7068A-41A5-42DF-AD44-6045D68BEE52}" type="slidenum">
              <a:rPr lang="el-GR" altLang="en-US" sz="1400" smtClean="0">
                <a:latin typeface="Arial" charset="0"/>
              </a:rPr>
              <a:pPr>
                <a:spcBef>
                  <a:spcPct val="0"/>
                </a:spcBef>
                <a:buClrTx/>
                <a:buSzTx/>
                <a:buFontTx/>
                <a:buNone/>
                <a:defRPr/>
              </a:pPr>
              <a:t>72</a:t>
            </a:fld>
            <a:endParaRPr lang="el-GR" altLang="en-US" sz="1400" smtClean="0">
              <a:latin typeface="Arial" charset="0"/>
            </a:endParaRPr>
          </a:p>
        </p:txBody>
      </p:sp>
      <p:sp>
        <p:nvSpPr>
          <p:cNvPr id="6147" name="Rectangle 3"/>
          <p:cNvSpPr>
            <a:spLocks noGrp="1" noChangeArrowheads="1"/>
          </p:cNvSpPr>
          <p:nvPr>
            <p:ph type="body" idx="1"/>
          </p:nvPr>
        </p:nvSpPr>
        <p:spPr>
          <a:xfrm>
            <a:off x="395288" y="404813"/>
            <a:ext cx="8208962" cy="5903912"/>
          </a:xfrm>
          <a:effectLst>
            <a:outerShdw dist="35921" dir="2700000" algn="ctr" rotWithShape="0">
              <a:schemeClr val="bg2"/>
            </a:outerShdw>
          </a:effectLst>
        </p:spPr>
        <p:txBody>
          <a:bodyPr/>
          <a:lstStyle/>
          <a:p>
            <a:pPr marL="457200" indent="-457200">
              <a:buFont typeface="+mj-lt"/>
              <a:buAutoNum type="arabicPeriod" startAt="3"/>
              <a:defRPr/>
            </a:pPr>
            <a:r>
              <a:rPr lang="el-GR" sz="2200" dirty="0" smtClean="0"/>
              <a:t>Έλεγχος των προσωπικών δεδομένων που τυγχάνουν επεξεργασίας: </a:t>
            </a:r>
          </a:p>
          <a:p>
            <a:pPr marL="1257300" lvl="2" indent="-457200">
              <a:buFont typeface="Wingdings" pitchFamily="2" charset="2"/>
              <a:buChar char="§"/>
              <a:defRPr/>
            </a:pPr>
            <a:r>
              <a:rPr lang="el-GR" sz="2200" dirty="0" smtClean="0"/>
              <a:t>είναι σύμφωνα με το σκοπό για τον οποίο έχουν αρχικά συλλεχθεί; </a:t>
            </a:r>
          </a:p>
          <a:p>
            <a:pPr marL="1257300" lvl="2" indent="-457200">
              <a:buFont typeface="Wingdings" pitchFamily="2" charset="2"/>
              <a:buChar char="§"/>
              <a:defRPr/>
            </a:pPr>
            <a:r>
              <a:rPr lang="el-GR" sz="2200" dirty="0" smtClean="0"/>
              <a:t>είναι μόνο τα απαραίτητα; </a:t>
            </a:r>
          </a:p>
          <a:p>
            <a:pPr marL="1257300" lvl="2" indent="-457200">
              <a:buFont typeface="Wingdings" pitchFamily="2" charset="2"/>
              <a:buChar char="§"/>
              <a:defRPr/>
            </a:pPr>
            <a:r>
              <a:rPr lang="el-GR" sz="2200" dirty="0" smtClean="0"/>
              <a:t>είναι ορθά και ενημερωμένα; </a:t>
            </a:r>
          </a:p>
          <a:p>
            <a:pPr marL="1257300" lvl="2" indent="-457200">
              <a:buFont typeface="Wingdings" pitchFamily="2" charset="2"/>
              <a:buChar char="§"/>
              <a:defRPr/>
            </a:pPr>
            <a:r>
              <a:rPr lang="el-GR" sz="2200" dirty="0" smtClean="0"/>
              <a:t>διατηρούνται μόνο για όσο χρονικό διάστημα είναι  απολύτως απαραίτητα; </a:t>
            </a:r>
          </a:p>
          <a:p>
            <a:pPr marL="1257300" lvl="2" indent="-457200">
              <a:buFont typeface="Wingdings" pitchFamily="2" charset="2"/>
              <a:buChar char="§"/>
              <a:defRPr/>
            </a:pPr>
            <a:r>
              <a:rPr lang="el-GR" sz="2200" dirty="0" smtClean="0"/>
              <a:t>λαμβάνονται τα κατάλληλα οργανωτικά και τεχνικά μέτρα ασφάλειας και προστασίας τους; </a:t>
            </a:r>
          </a:p>
          <a:p>
            <a:pPr marL="1257300" lvl="2" indent="-457200">
              <a:buFont typeface="Wingdings" pitchFamily="2" charset="2"/>
              <a:buChar char="§"/>
              <a:defRPr/>
            </a:pPr>
            <a:r>
              <a:rPr lang="el-GR" sz="2200" dirty="0" smtClean="0"/>
              <a:t>αυτά τα μέτρα αναθεωρούνται τακτικά για να λαμβάνουν υπόψη τις νέες τεχνολογικές εξελίξεις;</a:t>
            </a:r>
          </a:p>
          <a:p>
            <a:pPr marL="1257300" lvl="2" indent="-457200">
              <a:buFont typeface="Wingdings" pitchFamily="2" charset="2"/>
              <a:buChar char="§"/>
              <a:defRPr/>
            </a:pPr>
            <a:r>
              <a:rPr lang="el-GR" sz="2200" dirty="0" smtClean="0"/>
              <a:t>σε κάποια τουλάχιστον μέρη της επεξεργασίας, αντί να χρησιμοποιηθούν πραγματικά δεδομένα, θα μπορούσε να χρησιμοποιηθεί κρυπτογράφηση ή </a:t>
            </a:r>
            <a:r>
              <a:rPr lang="el-GR" sz="2200" dirty="0" err="1" smtClean="0"/>
              <a:t>ψευδωνυμοποίηση</a:t>
            </a:r>
            <a:r>
              <a:rPr lang="el-GR" sz="2200" dirty="0" smtClean="0"/>
              <a:t>; </a:t>
            </a:r>
          </a:p>
          <a:p>
            <a:pPr marL="1257300" lvl="2" indent="-457200" algn="just">
              <a:buFont typeface="Wingdings" pitchFamily="2" charset="2"/>
              <a:buChar char="§"/>
              <a:defRPr/>
            </a:pPr>
            <a:endParaRPr lang="el-GR" dirty="0" smtClean="0"/>
          </a:p>
          <a:p>
            <a:pPr marL="457200" indent="-457200" algn="just">
              <a:buFontTx/>
              <a:buNone/>
              <a:defRPr/>
            </a:pPr>
            <a:r>
              <a:rPr lang="el-GR" sz="2400" dirty="0" smtClean="0"/>
              <a:t>     </a:t>
            </a:r>
          </a:p>
          <a:p>
            <a:pPr marL="457200" indent="-457200">
              <a:buFont typeface="+mj-lt"/>
              <a:buAutoNum type="arabicPeriod"/>
              <a:defRPr/>
            </a:pPr>
            <a:endParaRPr lang="el-GR" sz="2400" dirty="0" smtClean="0"/>
          </a:p>
          <a:p>
            <a:pPr marL="457200" indent="-457200">
              <a:buFont typeface="+mj-lt"/>
              <a:buAutoNum type="arabicPeriod"/>
              <a:defRPr/>
            </a:pPr>
            <a:r>
              <a:rPr lang="el-GR" sz="2400" dirty="0" err="1" smtClean="0"/>
              <a:t>ημιουργία</a:t>
            </a:r>
            <a:r>
              <a:rPr lang="el-GR" sz="2400" dirty="0" smtClean="0"/>
              <a:t> πλάνου με τη λήψη μέτρων που πρέπει να ληφθούν για συμμόρφωση</a:t>
            </a:r>
            <a:endParaRPr lang="en-US" sz="2400" dirty="0" smtClean="0"/>
          </a:p>
          <a:p>
            <a:pPr marL="457200" indent="-457200">
              <a:buFont typeface="+mj-lt"/>
              <a:buAutoNum type="arabicPeriod"/>
              <a:defRPr/>
            </a:pPr>
            <a:r>
              <a:rPr lang="el-GR" sz="2400" dirty="0" smtClean="0"/>
              <a:t>Εκπαίδευση και ευαισθητοποίηση του προσωπικού: όσοι επεξεργάζονται προσωπικά δεδομένα μέσα στον οργανισμό να γνωρίζουν πότε υπάρχει παραβίαση προσωπικών δεδομένων</a:t>
            </a:r>
          </a:p>
          <a:p>
            <a:pPr marL="457200" indent="-457200">
              <a:buFont typeface="+mj-lt"/>
              <a:buAutoNum type="arabicPeriod"/>
              <a:defRPr/>
            </a:pPr>
            <a:r>
              <a:rPr lang="el-GR" sz="2400" dirty="0" smtClean="0"/>
              <a:t>Υιοθέτηση </a:t>
            </a:r>
            <a:r>
              <a:rPr lang="en-US" sz="2400" dirty="0" smtClean="0"/>
              <a:t>(</a:t>
            </a:r>
            <a:r>
              <a:rPr lang="el-GR" sz="2400" dirty="0" smtClean="0"/>
              <a:t>α) εσωτερικής διαδικασίας αναφοράς της παραβίασης και (β) εσωτερικού «πλάνου ανταπόκρισης» (</a:t>
            </a:r>
            <a:r>
              <a:rPr lang="en-US" sz="2400" dirty="0" smtClean="0"/>
              <a:t>response plan)</a:t>
            </a:r>
            <a:r>
              <a:rPr lang="el-GR" sz="2400" dirty="0" smtClean="0"/>
              <a:t> σε περίπτωση παραβίασης  </a:t>
            </a:r>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49C345A-CEEE-4336-B54D-F2857C77CB8E}" type="slidenum">
              <a:rPr lang="el-GR" altLang="en-US" sz="1400" smtClean="0">
                <a:latin typeface="Arial" charset="0"/>
              </a:rPr>
              <a:pPr>
                <a:spcBef>
                  <a:spcPct val="0"/>
                </a:spcBef>
                <a:buClrTx/>
                <a:buSzTx/>
                <a:buFontTx/>
                <a:buNone/>
                <a:defRPr/>
              </a:pPr>
              <a:t>73</a:t>
            </a:fld>
            <a:endParaRPr lang="el-GR" altLang="en-US" sz="1400" smtClean="0">
              <a:latin typeface="Arial" charset="0"/>
            </a:endParaRPr>
          </a:p>
        </p:txBody>
      </p:sp>
      <p:sp>
        <p:nvSpPr>
          <p:cNvPr id="6147" name="Rectangle 3"/>
          <p:cNvSpPr>
            <a:spLocks noGrp="1" noChangeArrowheads="1"/>
          </p:cNvSpPr>
          <p:nvPr>
            <p:ph type="body" idx="1"/>
          </p:nvPr>
        </p:nvSpPr>
        <p:spPr>
          <a:xfrm>
            <a:off x="323850" y="260350"/>
            <a:ext cx="8424863" cy="6048375"/>
          </a:xfrm>
          <a:effectLst>
            <a:outerShdw dist="35921" dir="2700000" algn="ctr" rotWithShape="0">
              <a:schemeClr val="bg2"/>
            </a:outerShdw>
          </a:effectLst>
        </p:spPr>
        <p:txBody>
          <a:bodyPr/>
          <a:lstStyle/>
          <a:p>
            <a:pPr marL="457200" indent="-457200">
              <a:buFont typeface="+mj-lt"/>
              <a:buAutoNum type="arabicPeriod" startAt="4"/>
              <a:defRPr/>
            </a:pPr>
            <a:r>
              <a:rPr lang="el-GR" sz="2100" dirty="0" smtClean="0"/>
              <a:t>Κατάρτιση διαδικασιών για τήρηση Αρχείου Δραστηριοτήτων της επεξεργασίας</a:t>
            </a:r>
          </a:p>
          <a:p>
            <a:pPr marL="1257300" lvl="2" indent="-457200">
              <a:buFont typeface="+mj-lt"/>
              <a:buAutoNum type="arabicPeriod" startAt="4"/>
              <a:defRPr/>
            </a:pPr>
            <a:endParaRPr lang="el-GR" sz="2100" dirty="0" smtClean="0"/>
          </a:p>
          <a:p>
            <a:pPr marL="457200" indent="-457200">
              <a:buFont typeface="+mj-lt"/>
              <a:buAutoNum type="arabicPeriod" startAt="4"/>
              <a:defRPr/>
            </a:pPr>
            <a:r>
              <a:rPr lang="el-GR" sz="2100" dirty="0" smtClean="0"/>
              <a:t>Κατάρτιση εργαλείων και διαδικασιών που διασφαλίζουν ότι στη φάση σχεδιασμού του έργου/παροχής της υπηρεσίας: 		</a:t>
            </a:r>
          </a:p>
          <a:p>
            <a:pPr marL="1257300" lvl="2" indent="-457200">
              <a:buFont typeface="Wingdings" pitchFamily="2" charset="2"/>
              <a:buChar char="§"/>
              <a:defRPr/>
            </a:pPr>
            <a:r>
              <a:rPr lang="el-GR" sz="2100" dirty="0" smtClean="0">
                <a:ea typeface="+mn-ea"/>
              </a:rPr>
              <a:t>συλλέγονται μόνο τα δεδομένα που είναι απαραίτητα για το συγκεκριμένο σκοπό που επιδιώκεται</a:t>
            </a:r>
          </a:p>
          <a:p>
            <a:pPr marL="1257300" lvl="2" indent="-457200">
              <a:buFont typeface="Wingdings" pitchFamily="2" charset="2"/>
              <a:buChar char="§"/>
              <a:defRPr/>
            </a:pPr>
            <a:r>
              <a:rPr lang="el-GR" sz="2100" dirty="0" smtClean="0">
                <a:ea typeface="+mn-ea"/>
              </a:rPr>
              <a:t>αποφασίζεται το χρονικό διάστημα διατήρησης και τα οργανωτικά και τεχνικά μέτρα ασφάλειας</a:t>
            </a:r>
          </a:p>
          <a:p>
            <a:pPr marL="1257300" lvl="2" indent="-457200">
              <a:buFont typeface="Wingdings" pitchFamily="2" charset="2"/>
              <a:buChar char="§"/>
              <a:defRPr/>
            </a:pPr>
            <a:r>
              <a:rPr lang="el-GR" sz="2100" dirty="0" smtClean="0">
                <a:ea typeface="+mn-ea"/>
              </a:rPr>
              <a:t>η προστασία των προσωπικών δεδομένων αποτελεί αναπόσπαστο μέρος της διαδικασίας ανάπτυξης του έργου/παροχής της υπηρεσίας</a:t>
            </a:r>
          </a:p>
          <a:p>
            <a:pPr marL="1714500" lvl="3" indent="-457200">
              <a:buFont typeface="Wingdings" pitchFamily="2" charset="2"/>
              <a:buChar char="§"/>
              <a:defRPr/>
            </a:pPr>
            <a:endParaRPr lang="el-GR" sz="2100" dirty="0" smtClean="0">
              <a:ea typeface="+mn-ea"/>
            </a:endParaRPr>
          </a:p>
          <a:p>
            <a:pPr marL="457200" indent="-457200">
              <a:buFont typeface="+mj-lt"/>
              <a:buAutoNum type="arabicPeriod" startAt="6"/>
              <a:defRPr/>
            </a:pPr>
            <a:r>
              <a:rPr lang="el-GR" sz="2100" dirty="0" smtClean="0"/>
              <a:t>Εκπαίδευση και ευαισθητοποίηση του προσωπικού: </a:t>
            </a:r>
          </a:p>
          <a:p>
            <a:pPr marL="1257300" lvl="2" indent="-457200">
              <a:buFont typeface="Wingdings" pitchFamily="2" charset="2"/>
              <a:buChar char="§"/>
              <a:defRPr/>
            </a:pPr>
            <a:r>
              <a:rPr lang="el-GR" sz="2100" dirty="0" smtClean="0"/>
              <a:t>όσοι επεξεργάζονται προσωπικά δεδομένα μέσα στον οργανισμό γνωρίζουν πότε υπάρχει παραβίαση προσωπικών δεδομένων;</a:t>
            </a:r>
          </a:p>
          <a:p>
            <a:pPr marL="457200" indent="-457200">
              <a:buFont typeface="+mj-lt"/>
              <a:buAutoNum type="arabicPeriod" startAt="4"/>
              <a:defRPr/>
            </a:pPr>
            <a:endParaRPr lang="el-GR" sz="2300" dirty="0" smtClean="0"/>
          </a:p>
          <a:p>
            <a:pPr marL="457200" indent="-457200">
              <a:buFont typeface="+mj-lt"/>
              <a:buAutoNum type="arabicPeriod" startAt="4"/>
              <a:defRPr/>
            </a:pPr>
            <a:endParaRPr lang="el-GR" sz="2300" dirty="0" smtClean="0"/>
          </a:p>
          <a:p>
            <a:pPr marL="457200" indent="-457200">
              <a:buFont typeface="+mj-lt"/>
              <a:buAutoNum type="arabicPeriod" startAt="4"/>
              <a:defRPr/>
            </a:pPr>
            <a:endParaRPr lang="el-GR" sz="2300" dirty="0" smtClean="0"/>
          </a:p>
          <a:p>
            <a:pPr marL="457200" indent="-457200">
              <a:buFont typeface="+mj-lt"/>
              <a:buAutoNum type="arabicPeriod" startAt="4"/>
              <a:defRPr/>
            </a:pPr>
            <a:endParaRPr lang="el-GR" sz="2300" dirty="0" smtClean="0"/>
          </a:p>
          <a:p>
            <a:pPr marL="457200" indent="-457200">
              <a:buFont typeface="+mj-lt"/>
              <a:buAutoNum type="arabicPeriod" startAt="4"/>
              <a:defRPr/>
            </a:pPr>
            <a:r>
              <a:rPr lang="el-GR" sz="2300" dirty="0" smtClean="0"/>
              <a:t>Εκπαίδευση και ευαισθητοποίηση του προσωπικού: όσοι επεξεργάζονται προσωπικά δεδομένα μέσα στον οργανισμό να γνωρίζουν πότε υπάρχει παραβίαση προσωπικών δεδομένων</a:t>
            </a:r>
          </a:p>
          <a:p>
            <a:pPr marL="457200" indent="-457200">
              <a:buFont typeface="+mj-lt"/>
              <a:buAutoNum type="arabicPeriod" startAt="4"/>
              <a:defRPr/>
            </a:pPr>
            <a:r>
              <a:rPr lang="el-GR" sz="2300" dirty="0" smtClean="0"/>
              <a:t>Υιοθέτηση </a:t>
            </a:r>
            <a:r>
              <a:rPr lang="en-US" sz="2300" dirty="0" smtClean="0"/>
              <a:t>(</a:t>
            </a:r>
            <a:r>
              <a:rPr lang="el-GR" sz="2300" dirty="0" smtClean="0"/>
              <a:t>α) εσωτερικής διαδικασίας αναφοράς της παραβίασης , (β) εσωτερικού «πλάνου ανταπόκρισης» (</a:t>
            </a:r>
            <a:r>
              <a:rPr lang="en-US" sz="2300" dirty="0" smtClean="0"/>
              <a:t>response plan)</a:t>
            </a:r>
            <a:r>
              <a:rPr lang="el-GR" sz="2300" dirty="0" smtClean="0"/>
              <a:t> σε περίπτωση παραβίασης και (γ)  διαδικασίας γνωστοποίησης ενδεχόμενης παράβασης στο Γραφείο της Επιτρόπου, εντός 72 ωρών </a:t>
            </a:r>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F61A0763-7000-4FE0-AF7A-A7A4B5448BDC}" type="slidenum">
              <a:rPr lang="el-GR" altLang="en-US" sz="1400" smtClean="0">
                <a:latin typeface="Arial" charset="0"/>
              </a:rPr>
              <a:pPr>
                <a:spcBef>
                  <a:spcPct val="0"/>
                </a:spcBef>
                <a:buClrTx/>
                <a:buSzTx/>
                <a:buFontTx/>
                <a:buNone/>
                <a:defRPr/>
              </a:pPr>
              <a:t>74</a:t>
            </a:fld>
            <a:endParaRPr lang="el-GR" altLang="en-US" sz="1400" smtClean="0">
              <a:latin typeface="Arial" charset="0"/>
            </a:endParaRPr>
          </a:p>
        </p:txBody>
      </p:sp>
      <p:sp>
        <p:nvSpPr>
          <p:cNvPr id="6147" name="Rectangle 3"/>
          <p:cNvSpPr>
            <a:spLocks noGrp="1" noChangeArrowheads="1"/>
          </p:cNvSpPr>
          <p:nvPr>
            <p:ph type="body" idx="1"/>
          </p:nvPr>
        </p:nvSpPr>
        <p:spPr>
          <a:xfrm>
            <a:off x="539750" y="476250"/>
            <a:ext cx="8137525" cy="5905500"/>
          </a:xfrm>
          <a:effectLst>
            <a:outerShdw dist="35921" dir="2700000" algn="ctr" rotWithShape="0">
              <a:schemeClr val="bg2"/>
            </a:outerShdw>
          </a:effectLst>
        </p:spPr>
        <p:txBody>
          <a:bodyPr/>
          <a:lstStyle/>
          <a:p>
            <a:pPr marL="457200" indent="-457200">
              <a:buFont typeface="+mj-lt"/>
              <a:buAutoNum type="arabicPeriod" startAt="7"/>
              <a:defRPr/>
            </a:pPr>
            <a:r>
              <a:rPr lang="el-GR" sz="2400" dirty="0" smtClean="0"/>
              <a:t>Υιοθέτηση:</a:t>
            </a:r>
          </a:p>
          <a:p>
            <a:pPr marL="1257300" lvl="2" indent="-457200">
              <a:buFont typeface="Wingdings" pitchFamily="2" charset="2"/>
              <a:buChar char="§"/>
              <a:defRPr/>
            </a:pPr>
            <a:r>
              <a:rPr lang="el-GR" dirty="0" smtClean="0"/>
              <a:t>εσωτερικής διαδικασίας αναφοράς της παραβίασης </a:t>
            </a:r>
          </a:p>
          <a:p>
            <a:pPr marL="1257300" lvl="2" indent="-457200">
              <a:buFont typeface="Wingdings" pitchFamily="2" charset="2"/>
              <a:buChar char="§"/>
              <a:defRPr/>
            </a:pPr>
            <a:r>
              <a:rPr lang="el-GR" dirty="0" smtClean="0"/>
              <a:t>εσωτερικού «πλάνου ανταπόκρισης» (</a:t>
            </a:r>
            <a:r>
              <a:rPr lang="en-US" dirty="0" smtClean="0"/>
              <a:t>response plan)</a:t>
            </a:r>
            <a:r>
              <a:rPr lang="el-GR" dirty="0" smtClean="0"/>
              <a:t> σε περίπτωση παραβίασης  </a:t>
            </a:r>
          </a:p>
          <a:p>
            <a:pPr marL="1257300" lvl="2" indent="-457200">
              <a:buFont typeface="Wingdings" pitchFamily="2" charset="2"/>
              <a:buChar char="§"/>
              <a:defRPr/>
            </a:pPr>
            <a:r>
              <a:rPr lang="el-GR" dirty="0" smtClean="0"/>
              <a:t>διαδικασία γνωστοποίησης ενδεχόμενης παράβασης στην ΑΠΔΠΧ, εντός 72 ωρών</a:t>
            </a:r>
          </a:p>
          <a:p>
            <a:pPr marL="1714500" lvl="3" indent="-457200">
              <a:buFont typeface="+mj-lt"/>
              <a:buAutoNum type="arabicPeriod" startAt="8"/>
              <a:defRPr/>
            </a:pPr>
            <a:endParaRPr lang="el-GR" sz="2400" dirty="0" smtClean="0"/>
          </a:p>
          <a:p>
            <a:pPr marL="457200" lvl="2" indent="-457200">
              <a:buFont typeface="+mj-lt"/>
              <a:buAutoNum type="arabicPeriod" startAt="8"/>
              <a:defRPr/>
            </a:pPr>
            <a:r>
              <a:rPr lang="el-GR" dirty="0" smtClean="0"/>
              <a:t>Σύναψη συμφωνίας μεταξύ 2 υπεύθυνων επεξεργασίας, σε περίπτωση που δύο ή περισσότεροι υπεύθυνοι επεξεργασίας καθορίζουν από κοινού τους σκοπούς και τα μέσα της επεξεργασίας </a:t>
            </a:r>
          </a:p>
          <a:p>
            <a:pPr marL="1371600" lvl="4" indent="-457200">
              <a:buFont typeface="+mj-lt"/>
              <a:buAutoNum type="arabicPeriod" startAt="8"/>
              <a:defRPr/>
            </a:pPr>
            <a:endParaRPr lang="el-GR" sz="1800" dirty="0" smtClean="0"/>
          </a:p>
          <a:p>
            <a:pPr marL="457200" lvl="2" indent="-457200">
              <a:buFont typeface="+mj-lt"/>
              <a:buAutoNum type="arabicPeriod" startAt="8"/>
              <a:defRPr/>
            </a:pPr>
            <a:endParaRPr lang="el-GR"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CD6B2D44-254B-483E-BBD1-68C4F7D8C50C}" type="slidenum">
              <a:rPr lang="el-GR" altLang="en-US" sz="1400" smtClean="0">
                <a:latin typeface="Arial" charset="0"/>
              </a:rPr>
              <a:pPr>
                <a:spcBef>
                  <a:spcPct val="0"/>
                </a:spcBef>
                <a:buClrTx/>
                <a:buSzTx/>
                <a:buFontTx/>
                <a:buNone/>
                <a:defRPr/>
              </a:pPr>
              <a:t>75</a:t>
            </a:fld>
            <a:endParaRPr lang="el-GR" altLang="en-US" sz="1400" smtClean="0">
              <a:latin typeface="Arial" charset="0"/>
            </a:endParaRPr>
          </a:p>
        </p:txBody>
      </p:sp>
      <p:sp>
        <p:nvSpPr>
          <p:cNvPr id="6147" name="Rectangle 3"/>
          <p:cNvSpPr>
            <a:spLocks noGrp="1" noChangeArrowheads="1"/>
          </p:cNvSpPr>
          <p:nvPr>
            <p:ph type="body" idx="1"/>
          </p:nvPr>
        </p:nvSpPr>
        <p:spPr>
          <a:xfrm>
            <a:off x="395288" y="333375"/>
            <a:ext cx="8281987" cy="6048375"/>
          </a:xfrm>
          <a:effectLst>
            <a:outerShdw dist="35921" dir="2700000" algn="ctr" rotWithShape="0">
              <a:schemeClr val="bg2"/>
            </a:outerShdw>
          </a:effectLst>
        </p:spPr>
        <p:txBody>
          <a:bodyPr/>
          <a:lstStyle/>
          <a:p>
            <a:pPr marL="457200" lvl="2" indent="-457200">
              <a:buFont typeface="+mj-lt"/>
              <a:buAutoNum type="arabicPeriod" startAt="9"/>
              <a:defRPr/>
            </a:pPr>
            <a:r>
              <a:rPr lang="el-GR" sz="2200" dirty="0" smtClean="0"/>
              <a:t>Αναθεώρηση των συμβολαίων/συμβάσεων που συνάπτονται με πελάτες, προμηθευτές, υπαλλήλους, εκτελούντες την επεξεργασία (βλ. άρθρο 28 του Κανονισμού για το τι πρέπει να περιλαμβάνει μία σύμβαση ανάθεσης εργασίας σε εκτελούντα) </a:t>
            </a:r>
          </a:p>
          <a:p>
            <a:pPr marL="1371600" lvl="4" indent="-457200">
              <a:buFont typeface="Wingdings" pitchFamily="2" charset="2"/>
              <a:buChar char="§"/>
              <a:defRPr/>
            </a:pPr>
            <a:r>
              <a:rPr lang="el-GR" sz="2200" dirty="0" smtClean="0"/>
              <a:t>Τι απογίνονται τα δεδομένα μετά τη λήξη της σύμβασης με τον εκτελούντα;  </a:t>
            </a:r>
          </a:p>
          <a:p>
            <a:pPr marL="457200" lvl="2" indent="-457200">
              <a:buFont typeface="+mj-lt"/>
              <a:buAutoNum type="arabicPeriod" startAt="9"/>
              <a:defRPr/>
            </a:pPr>
            <a:endParaRPr lang="el-GR" dirty="0" smtClean="0"/>
          </a:p>
          <a:p>
            <a:pPr marL="457200" indent="-457200">
              <a:buFont typeface="+mj-lt"/>
              <a:buAutoNum type="arabicPeriod" startAt="10"/>
              <a:defRPr/>
            </a:pPr>
            <a:r>
              <a:rPr lang="el-GR" sz="2200" dirty="0" smtClean="0"/>
              <a:t> Διενέργεια εκτίμησης αντικτύπου εάν η επεξεργασία ενέχει υψηλό κίνδυνο / ρίσκο στα δικαιώματα, ελευθερίες και συμφέροντα των ατόμων:</a:t>
            </a:r>
          </a:p>
          <a:p>
            <a:pPr marL="1257300" lvl="2" indent="-457200">
              <a:buFont typeface="Wingdings" pitchFamily="2" charset="2"/>
              <a:buChar char="§"/>
              <a:defRPr/>
            </a:pPr>
            <a:r>
              <a:rPr lang="el-GR" sz="2200" dirty="0" smtClean="0"/>
              <a:t>έχει υιοθετηθεί μέθοδος που να αναγνωρίζει εάν υπάρχει υψηλός κίνδυνος;</a:t>
            </a:r>
          </a:p>
          <a:p>
            <a:pPr marL="1257300" lvl="2" indent="-457200">
              <a:buFont typeface="Wingdings" pitchFamily="2" charset="2"/>
              <a:buChar char="§"/>
              <a:defRPr/>
            </a:pPr>
            <a:r>
              <a:rPr lang="el-GR" sz="2200" dirty="0" smtClean="0"/>
              <a:t>έχει επιλεγεί διαδικασία για διενέργεια ΕΑ;</a:t>
            </a:r>
          </a:p>
          <a:p>
            <a:pPr marL="1257300" lvl="2" indent="-457200">
              <a:buFont typeface="Wingdings" pitchFamily="2" charset="2"/>
              <a:buChar char="§"/>
              <a:defRPr/>
            </a:pPr>
            <a:r>
              <a:rPr lang="el-GR" sz="2200" dirty="0" smtClean="0"/>
              <a:t>έχει υιοθετηθεί πολιτική με προκαθορισμένη διαδικασία για αντιμετώπιση του υψηλού κινδύνου;</a:t>
            </a:r>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85EA1AC7-C694-43C9-8F96-05D586DAB814}" type="slidenum">
              <a:rPr lang="el-GR" altLang="en-US" sz="1400" smtClean="0">
                <a:latin typeface="Arial" charset="0"/>
              </a:rPr>
              <a:pPr>
                <a:spcBef>
                  <a:spcPct val="0"/>
                </a:spcBef>
                <a:buClrTx/>
                <a:buSzTx/>
                <a:buFontTx/>
                <a:buNone/>
                <a:defRPr/>
              </a:pPr>
              <a:t>76</a:t>
            </a:fld>
            <a:endParaRPr lang="el-GR" altLang="en-US" sz="1400" smtClean="0">
              <a:latin typeface="Arial" charset="0"/>
            </a:endParaRPr>
          </a:p>
        </p:txBody>
      </p:sp>
      <p:sp>
        <p:nvSpPr>
          <p:cNvPr id="6147" name="Rectangle 3"/>
          <p:cNvSpPr>
            <a:spLocks noGrp="1" noChangeArrowheads="1"/>
          </p:cNvSpPr>
          <p:nvPr>
            <p:ph type="body" idx="1"/>
          </p:nvPr>
        </p:nvSpPr>
        <p:spPr>
          <a:xfrm>
            <a:off x="539750" y="188913"/>
            <a:ext cx="8064500" cy="6003925"/>
          </a:xfrm>
          <a:effectLst>
            <a:outerShdw dist="35921" dir="2700000" algn="ctr" rotWithShape="0">
              <a:schemeClr val="bg2"/>
            </a:outerShdw>
          </a:effectLst>
        </p:spPr>
        <p:txBody>
          <a:bodyPr/>
          <a:lstStyle/>
          <a:p>
            <a:pPr marL="457200" indent="-457200">
              <a:buFontTx/>
              <a:buNone/>
              <a:defRPr/>
            </a:pPr>
            <a:r>
              <a:rPr lang="el-GR" sz="2400" dirty="0" smtClean="0"/>
              <a:t> </a:t>
            </a:r>
          </a:p>
          <a:p>
            <a:pPr marL="457200" indent="-457200">
              <a:buFont typeface="+mj-lt"/>
              <a:buAutoNum type="arabicPeriod" startAt="11"/>
              <a:defRPr/>
            </a:pPr>
            <a:r>
              <a:rPr lang="el-GR" sz="2200" dirty="0" smtClean="0"/>
              <a:t> Σε περίπτωση διασυνοριακής επεξεργασίας, εντός της ΕΕ, ορισμός του </a:t>
            </a:r>
            <a:r>
              <a:rPr lang="el-GR" sz="2200" dirty="0" err="1" smtClean="0"/>
              <a:t>κμ</a:t>
            </a:r>
            <a:r>
              <a:rPr lang="el-GR" sz="2200" dirty="0" smtClean="0"/>
              <a:t> της κύριας εγκατάστασης, του οποίου η εποπτεύουσα αρχή θα είναι αρμόδια ως επικεφαλής αρχή, για την εποπτεία της νομιμότητας της επεξεργασίας εντός της Ε.Ε</a:t>
            </a:r>
          </a:p>
          <a:p>
            <a:pPr marL="457200" indent="-457200">
              <a:buFontTx/>
              <a:buNone/>
              <a:defRPr/>
            </a:pPr>
            <a:endParaRPr lang="el-GR" sz="2200" dirty="0" smtClean="0"/>
          </a:p>
          <a:p>
            <a:pPr marL="457200" indent="-457200">
              <a:buFont typeface="+mj-lt"/>
              <a:buAutoNum type="arabicPeriod" startAt="12"/>
              <a:defRPr/>
            </a:pPr>
            <a:r>
              <a:rPr lang="el-GR" sz="2200" dirty="0" smtClean="0"/>
              <a:t> Αξιολόγηση των συγκαταθέσεων των υποκειμένων, εάν ανταποκρίνονται στις διατάξεις του άρθρου 5 του Κανονισμού</a:t>
            </a:r>
          </a:p>
          <a:p>
            <a:pPr marL="1257300" lvl="2" indent="-457200">
              <a:buFont typeface="Wingdings" pitchFamily="2" charset="2"/>
              <a:buChar char="§"/>
              <a:defRPr/>
            </a:pPr>
            <a:r>
              <a:rPr lang="el-GR" sz="2200" dirty="0" smtClean="0"/>
              <a:t>Μπορεί πράγματι να αποδειχθεί ότι έχει δοθεί συγκατάθεση;</a:t>
            </a:r>
          </a:p>
          <a:p>
            <a:pPr marL="457200" indent="-457200">
              <a:buFont typeface="+mj-lt"/>
              <a:buAutoNum type="arabicPeriod" startAt="11"/>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52475813-5B54-41F9-A163-8D9D69029EA0}" type="slidenum">
              <a:rPr lang="el-GR" altLang="en-US" sz="1400" smtClean="0">
                <a:latin typeface="Arial" charset="0"/>
              </a:rPr>
              <a:pPr>
                <a:spcBef>
                  <a:spcPct val="0"/>
                </a:spcBef>
                <a:buClrTx/>
                <a:buSzTx/>
                <a:buFontTx/>
                <a:buNone/>
                <a:defRPr/>
              </a:pPr>
              <a:t>77</a:t>
            </a:fld>
            <a:endParaRPr lang="el-GR" altLang="en-US" sz="1400" smtClean="0">
              <a:latin typeface="Arial" charset="0"/>
            </a:endParaRPr>
          </a:p>
        </p:txBody>
      </p:sp>
      <p:sp>
        <p:nvSpPr>
          <p:cNvPr id="6147" name="Rectangle 3"/>
          <p:cNvSpPr>
            <a:spLocks noGrp="1" noChangeArrowheads="1"/>
          </p:cNvSpPr>
          <p:nvPr>
            <p:ph type="body" idx="1"/>
          </p:nvPr>
        </p:nvSpPr>
        <p:spPr>
          <a:xfrm>
            <a:off x="395288" y="0"/>
            <a:ext cx="8280400" cy="6192838"/>
          </a:xfrm>
          <a:effectLst>
            <a:outerShdw dist="35921" dir="2700000" algn="ctr" rotWithShape="0">
              <a:schemeClr val="bg2"/>
            </a:outerShdw>
          </a:effectLst>
        </p:spPr>
        <p:txBody>
          <a:bodyPr/>
          <a:lstStyle/>
          <a:p>
            <a:pPr marL="457200" indent="-457200">
              <a:buFontTx/>
              <a:buNone/>
              <a:defRPr/>
            </a:pPr>
            <a:r>
              <a:rPr lang="el-GR" sz="2400" dirty="0" smtClean="0"/>
              <a:t> </a:t>
            </a:r>
          </a:p>
          <a:p>
            <a:pPr marL="457200" indent="-457200">
              <a:buFont typeface="+mj-lt"/>
              <a:buAutoNum type="arabicPeriod" startAt="13"/>
              <a:defRPr/>
            </a:pPr>
            <a:r>
              <a:rPr lang="el-GR" sz="2200" dirty="0" smtClean="0"/>
              <a:t> </a:t>
            </a:r>
            <a:r>
              <a:rPr lang="el-GR" sz="2400" dirty="0" smtClean="0"/>
              <a:t>Υιοθέτηση των απαιτήσεων του άρθρου 32 (ασφάλεια):</a:t>
            </a:r>
          </a:p>
          <a:p>
            <a:pPr marL="1257300" lvl="2" indent="-457200">
              <a:buFont typeface="Wingdings" pitchFamily="2" charset="2"/>
              <a:buChar char="§"/>
              <a:defRPr/>
            </a:pPr>
            <a:r>
              <a:rPr lang="el-GR" dirty="0" smtClean="0"/>
              <a:t>Έχουν αντικατασταθεί οι υφιστάμενες λίστες ελέγχου που αφορούν στους κινδύνους της επεξεργασίας λαμβάνοντας υπόψη τη φύση, πεδίο εφαρμογής, περιεχόμενο και σκοπό της επεξεργασίας;</a:t>
            </a:r>
          </a:p>
          <a:p>
            <a:pPr marL="1257300" lvl="2" indent="-457200">
              <a:buFont typeface="Wingdings" pitchFamily="2" charset="2"/>
              <a:buChar char="§"/>
              <a:defRPr/>
            </a:pPr>
            <a:r>
              <a:rPr lang="el-GR" dirty="0" smtClean="0"/>
              <a:t>Έχει υιοθετηθεί σύστημα διοίκησης για τακτική αναθεώρηση, αξιολόγηση και βελτίωση των μέτρων ασφάλειας;</a:t>
            </a:r>
          </a:p>
          <a:p>
            <a:pPr marL="1257300" lvl="2" indent="-457200">
              <a:buFont typeface="Wingdings" pitchFamily="2" charset="2"/>
              <a:buChar char="§"/>
              <a:defRPr/>
            </a:pPr>
            <a:r>
              <a:rPr lang="el-GR" dirty="0" smtClean="0"/>
              <a:t>Έχουν ληφθεί μέτρα π.χ. </a:t>
            </a:r>
            <a:r>
              <a:rPr lang="el-GR" dirty="0" err="1" smtClean="0"/>
              <a:t>ψευδωνυμοποίηση</a:t>
            </a:r>
            <a:r>
              <a:rPr lang="el-GR" dirty="0" smtClean="0"/>
              <a:t> και κρυπτογράφηση για προστασία από παράνομη επεξεργασία από εσωτερικούς και εξωτερικούς εισβολείς;</a:t>
            </a:r>
          </a:p>
          <a:p>
            <a:pPr marL="457200" indent="-457200">
              <a:buFontTx/>
              <a:buNone/>
              <a:defRPr/>
            </a:pPr>
            <a:endParaRPr lang="el-GR" sz="2000" dirty="0" smtClean="0"/>
          </a:p>
          <a:p>
            <a:pPr marL="457200" indent="-457200">
              <a:buFont typeface="+mj-lt"/>
              <a:buAutoNum type="arabicPeriod" startAt="12"/>
              <a:defRPr/>
            </a:pPr>
            <a:endParaRPr lang="el-GR" sz="2200" dirty="0" smtClean="0"/>
          </a:p>
          <a:p>
            <a:pPr marL="457200" indent="-457200">
              <a:buFont typeface="+mj-lt"/>
              <a:buAutoNum type="arabicPeriod" startAt="12"/>
              <a:defRPr/>
            </a:pPr>
            <a:endParaRPr lang="el-GR" sz="2200" dirty="0" smtClean="0"/>
          </a:p>
          <a:p>
            <a:pPr marL="457200" indent="-457200">
              <a:buFont typeface="+mj-lt"/>
              <a:buAutoNum type="arabicPeriod" startAt="12"/>
              <a:defRPr/>
            </a:pPr>
            <a:endParaRPr lang="el-GR" sz="2300" dirty="0" smtClean="0"/>
          </a:p>
          <a:p>
            <a:pPr marL="1714500" lvl="3" indent="-457200">
              <a:buFont typeface="Tahoma" pitchFamily="34" charset="0"/>
              <a:buNone/>
              <a:defRPr/>
            </a:pPr>
            <a:endParaRPr lang="el-GR" sz="24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mj-lt"/>
              <a:buAutoNum type="arabicPeriod" startAt="6"/>
              <a:defRPr/>
            </a:pPr>
            <a:endParaRPr lang="en-US" sz="2400" dirty="0" smtClean="0"/>
          </a:p>
          <a:p>
            <a:pPr marL="457200" indent="-457200">
              <a:buFont typeface="+mj-lt"/>
              <a:buAutoNum type="arabicPeriod" startAt="6"/>
              <a:defRPr/>
            </a:pPr>
            <a:endParaRPr lang="el-GR" sz="24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E7FCD4E-91F8-43EC-A46B-5B6DBAC1DDC6}" type="slidenum">
              <a:rPr lang="el-GR" altLang="en-US" sz="1400" smtClean="0">
                <a:latin typeface="Arial" charset="0"/>
              </a:rPr>
              <a:pPr>
                <a:spcBef>
                  <a:spcPct val="0"/>
                </a:spcBef>
                <a:buClrTx/>
                <a:buSzTx/>
                <a:buFontTx/>
                <a:buNone/>
                <a:defRPr/>
              </a:pPr>
              <a:t>78</a:t>
            </a:fld>
            <a:endParaRPr lang="el-GR" altLang="en-US" sz="1400" smtClean="0">
              <a:latin typeface="Arial" charset="0"/>
            </a:endParaRPr>
          </a:p>
        </p:txBody>
      </p:sp>
      <p:sp>
        <p:nvSpPr>
          <p:cNvPr id="6147" name="Rectangle 3"/>
          <p:cNvSpPr>
            <a:spLocks noGrp="1" noChangeArrowheads="1"/>
          </p:cNvSpPr>
          <p:nvPr>
            <p:ph type="body" idx="1"/>
          </p:nvPr>
        </p:nvSpPr>
        <p:spPr>
          <a:xfrm>
            <a:off x="395288" y="0"/>
            <a:ext cx="8280400" cy="6092825"/>
          </a:xfrm>
          <a:effectLst>
            <a:outerShdw dist="35921" dir="2700000" algn="ctr" rotWithShape="0">
              <a:schemeClr val="bg2"/>
            </a:outerShdw>
          </a:effectLst>
        </p:spPr>
        <p:txBody>
          <a:bodyPr/>
          <a:lstStyle/>
          <a:p>
            <a:pPr marL="457200" indent="-457200">
              <a:buFontTx/>
              <a:buNone/>
              <a:defRPr/>
            </a:pPr>
            <a:r>
              <a:rPr lang="el-GR" sz="2400" dirty="0" smtClean="0"/>
              <a:t> </a:t>
            </a:r>
          </a:p>
          <a:p>
            <a:pPr marL="457200" indent="-457200">
              <a:buFont typeface="+mj-lt"/>
              <a:buAutoNum type="arabicPeriod" startAt="14"/>
              <a:defRPr/>
            </a:pPr>
            <a:r>
              <a:rPr lang="el-GR" sz="2000" dirty="0" smtClean="0"/>
              <a:t> Αναθεώρηση των εντύπων που δίνονται στα υποκείμενα με τα οποία ενημερώνονται για τις πληροφορίες που προβλέπονται στα άρθρα 13 και 14. Για παράδειγμα:</a:t>
            </a:r>
          </a:p>
          <a:p>
            <a:pPr marL="2171700" lvl="4" indent="-457200">
              <a:buFont typeface="Wingdings" pitchFamily="2" charset="2"/>
              <a:buChar char="§"/>
              <a:defRPr/>
            </a:pPr>
            <a:endParaRPr lang="el-GR" sz="1600" dirty="0" smtClean="0"/>
          </a:p>
          <a:p>
            <a:pPr marL="1257300" lvl="2" indent="-457200">
              <a:buFont typeface="Wingdings" pitchFamily="2" charset="2"/>
              <a:buChar char="ü"/>
              <a:defRPr/>
            </a:pPr>
            <a:r>
              <a:rPr lang="el-GR" sz="2000" dirty="0" smtClean="0"/>
              <a:t>στοιχεία επικοινωνίας του ΥΠΔ</a:t>
            </a:r>
          </a:p>
          <a:p>
            <a:pPr marL="1257300" lvl="2" indent="-457200">
              <a:buFont typeface="Wingdings" pitchFamily="2" charset="2"/>
              <a:buChar char="ü"/>
              <a:defRPr/>
            </a:pPr>
            <a:r>
              <a:rPr lang="el-GR" sz="2000" dirty="0" smtClean="0"/>
              <a:t>νομική βάση για την επεξεργασία</a:t>
            </a:r>
          </a:p>
          <a:p>
            <a:pPr marL="1257300" lvl="2" indent="-457200">
              <a:buFont typeface="Wingdings" pitchFamily="2" charset="2"/>
              <a:buChar char="ü"/>
              <a:defRPr/>
            </a:pPr>
            <a:r>
              <a:rPr lang="el-GR" sz="2000" dirty="0" smtClean="0"/>
              <a:t>νομική βάση για διαβίβαση σε τρίτη χώρα (εάν ισχύει)</a:t>
            </a:r>
          </a:p>
          <a:p>
            <a:pPr marL="1257300" lvl="2" indent="-457200">
              <a:buFont typeface="Wingdings" pitchFamily="2" charset="2"/>
              <a:buChar char="ü"/>
              <a:defRPr/>
            </a:pPr>
            <a:r>
              <a:rPr lang="el-GR" sz="2000" dirty="0" smtClean="0"/>
              <a:t>χρονικό διάστημα διατήρησης των δεδομένων</a:t>
            </a:r>
          </a:p>
          <a:p>
            <a:pPr marL="1257300" lvl="2" indent="-457200">
              <a:buFont typeface="Wingdings" pitchFamily="2" charset="2"/>
              <a:buChar char="ü"/>
              <a:defRPr/>
            </a:pPr>
            <a:r>
              <a:rPr lang="el-GR" sz="2000" dirty="0" smtClean="0"/>
              <a:t>τα δικαιώματα που μπορούν να ασκήσουν</a:t>
            </a:r>
          </a:p>
          <a:p>
            <a:pPr marL="1257300" lvl="2" indent="-457200">
              <a:buFont typeface="Wingdings" pitchFamily="2" charset="2"/>
              <a:buChar char="ü"/>
              <a:defRPr/>
            </a:pPr>
            <a:r>
              <a:rPr lang="el-GR" sz="2000" dirty="0" smtClean="0"/>
              <a:t>δικαίωμα υποβολής παραπόνου στην ΑΠΔΠΧ</a:t>
            </a:r>
          </a:p>
          <a:p>
            <a:pPr marL="1257300" lvl="2" indent="-457200">
              <a:buFont typeface="Wingdings" pitchFamily="2" charset="2"/>
              <a:buChar char="ü"/>
              <a:defRPr/>
            </a:pPr>
            <a:r>
              <a:rPr lang="el-GR" sz="2000" dirty="0" smtClean="0"/>
              <a:t>σε περίπτωση που η συγκατάθεση είναι η νομική βάση της επεξεργασίας, να γνωρίζουν ότι μπορούν να την ανακαλέσουν ανά πάσα στιγμή</a:t>
            </a:r>
          </a:p>
          <a:p>
            <a:pPr marL="1257300" lvl="2" indent="-457200">
              <a:buFont typeface="Wingdings" pitchFamily="2" charset="2"/>
              <a:buChar char="ü"/>
              <a:defRPr/>
            </a:pPr>
            <a:r>
              <a:rPr lang="el-GR" sz="2000" dirty="0" smtClean="0"/>
              <a:t>Σε περίπτωση αυτοματοποιημένης λήψης απόφασης (π.χ. κατάρτιση προφίλ), τη λογική, σημασία και επιπτώσεις τέτοιας επεξεργασίας στο υποκείμενο</a:t>
            </a:r>
          </a:p>
          <a:p>
            <a:pPr marL="1257300" lvl="2" indent="-457200">
              <a:buFont typeface="Wingdings" pitchFamily="2" charset="2"/>
              <a:buChar char="ü"/>
              <a:defRPr/>
            </a:pPr>
            <a:r>
              <a:rPr lang="el-GR" sz="2000" dirty="0" smtClean="0"/>
              <a:t>Σε περίπτωση συλλογής των δεδομένων, όχι από το ίδιο το υποκείμενο, την πηγή/προέλευση τους</a:t>
            </a:r>
          </a:p>
          <a:p>
            <a:pPr marL="457200" indent="-457200">
              <a:buFont typeface="+mj-lt"/>
              <a:buAutoNum type="arabicPeriod" startAt="14"/>
              <a:defRPr/>
            </a:pPr>
            <a:endParaRPr lang="el-GR" sz="2000" dirty="0" smtClean="0"/>
          </a:p>
          <a:p>
            <a:pPr marL="457200" indent="-457200">
              <a:buFontTx/>
              <a:buNone/>
              <a:defRPr/>
            </a:pPr>
            <a:endParaRPr lang="el-GR" sz="2000" dirty="0" smtClean="0"/>
          </a:p>
          <a:p>
            <a:pPr marL="457200" indent="-457200">
              <a:buFont typeface="+mj-lt"/>
              <a:buAutoNum type="arabicPeriod" startAt="14"/>
              <a:defRPr/>
            </a:pPr>
            <a:endParaRPr lang="el-GR" sz="2200" dirty="0" smtClean="0"/>
          </a:p>
          <a:p>
            <a:pPr marL="457200" indent="-457200">
              <a:buFont typeface="+mj-lt"/>
              <a:buAutoNum type="arabicPeriod" startAt="14"/>
              <a:defRPr/>
            </a:pPr>
            <a:endParaRPr lang="el-GR" sz="2200" dirty="0" smtClean="0"/>
          </a:p>
          <a:p>
            <a:pPr marL="457200" indent="-457200">
              <a:buFont typeface="+mj-lt"/>
              <a:buAutoNum type="arabicPeriod" startAt="14"/>
              <a:defRPr/>
            </a:pPr>
            <a:endParaRPr lang="el-GR" sz="2300" dirty="0" smtClean="0"/>
          </a:p>
          <a:p>
            <a:pPr marL="1714500" lvl="3" indent="-457200">
              <a:buFont typeface="Tahoma" pitchFamily="34" charset="0"/>
              <a:buNone/>
              <a:defRPr/>
            </a:pPr>
            <a:endParaRPr lang="el-GR" sz="24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mj-lt"/>
              <a:buAutoNum type="arabicPeriod" startAt="6"/>
              <a:defRPr/>
            </a:pPr>
            <a:endParaRPr lang="en-US" sz="2400" dirty="0" smtClean="0"/>
          </a:p>
          <a:p>
            <a:pPr marL="457200" indent="-457200">
              <a:buFont typeface="+mj-lt"/>
              <a:buAutoNum type="arabicPeriod" startAt="6"/>
              <a:defRPr/>
            </a:pPr>
            <a:endParaRPr lang="el-GR" sz="24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40082C96-6A82-4136-B6A7-2D769356C38D}" type="slidenum">
              <a:rPr lang="el-GR" altLang="en-US" sz="1400" smtClean="0">
                <a:latin typeface="Arial" charset="0"/>
              </a:rPr>
              <a:pPr>
                <a:spcBef>
                  <a:spcPct val="0"/>
                </a:spcBef>
                <a:buClrTx/>
                <a:buSzTx/>
                <a:buFontTx/>
                <a:buNone/>
                <a:defRPr/>
              </a:pPr>
              <a:t>79</a:t>
            </a:fld>
            <a:endParaRPr lang="el-GR" altLang="en-US" sz="1400" smtClean="0">
              <a:latin typeface="Arial" charset="0"/>
            </a:endParaRPr>
          </a:p>
        </p:txBody>
      </p:sp>
      <p:sp>
        <p:nvSpPr>
          <p:cNvPr id="6147" name="Rectangle 3"/>
          <p:cNvSpPr>
            <a:spLocks noGrp="1" noChangeArrowheads="1"/>
          </p:cNvSpPr>
          <p:nvPr>
            <p:ph type="body" idx="1"/>
          </p:nvPr>
        </p:nvSpPr>
        <p:spPr>
          <a:xfrm>
            <a:off x="539750" y="332656"/>
            <a:ext cx="7848674" cy="5860182"/>
          </a:xfrm>
          <a:effectLst>
            <a:outerShdw dist="35921" dir="2700000" algn="ctr" rotWithShape="0">
              <a:schemeClr val="bg2"/>
            </a:outerShdw>
          </a:effectLst>
        </p:spPr>
        <p:txBody>
          <a:bodyPr/>
          <a:lstStyle/>
          <a:p>
            <a:pPr marL="457200" indent="-457200">
              <a:buFontTx/>
              <a:buNone/>
              <a:defRPr/>
            </a:pPr>
            <a:r>
              <a:rPr lang="el-GR" sz="2400" dirty="0" smtClean="0"/>
              <a:t> </a:t>
            </a:r>
          </a:p>
          <a:p>
            <a:pPr marL="457200" indent="-457200">
              <a:buFont typeface="+mj-lt"/>
              <a:buAutoNum type="arabicPeriod" startAt="15"/>
              <a:defRPr/>
            </a:pPr>
            <a:r>
              <a:rPr lang="el-GR" sz="2000" dirty="0" smtClean="0"/>
              <a:t> </a:t>
            </a:r>
            <a:r>
              <a:rPr lang="el-GR" sz="2400" dirty="0" smtClean="0"/>
              <a:t>Εφαρμογή διαδικασιών για ικανοποίηση των δικαιωμάτων των υποκειμένων </a:t>
            </a:r>
            <a:r>
              <a:rPr lang="el-GR" sz="2400" dirty="0" err="1" smtClean="0"/>
              <a:t>π.χ</a:t>
            </a:r>
            <a:r>
              <a:rPr lang="el-GR" sz="2400" dirty="0" smtClean="0"/>
              <a:t> φορητότητα των δεδομένων</a:t>
            </a:r>
          </a:p>
          <a:p>
            <a:pPr marL="2171700" lvl="4" indent="-457200">
              <a:buFont typeface="Wingdings" pitchFamily="2" charset="2"/>
              <a:buChar char="§"/>
              <a:defRPr/>
            </a:pPr>
            <a:endParaRPr lang="el-GR" sz="2400" dirty="0" smtClean="0"/>
          </a:p>
          <a:p>
            <a:pPr marL="457200" indent="-457200">
              <a:buFont typeface="+mj-lt"/>
              <a:buAutoNum type="arabicPeriod" startAt="15"/>
              <a:defRPr/>
            </a:pPr>
            <a:r>
              <a:rPr lang="el-GR" sz="2400" dirty="0" smtClean="0"/>
              <a:t> Πριν το κλείσιμο λογαριασμού ενός ατόμου, να δίνεται το δικαίωμα στο άτομο να ασκήσει το δικαίωμα στη φορητότητα των δεδομένων του</a:t>
            </a:r>
          </a:p>
          <a:p>
            <a:pPr marL="457200" indent="-457200">
              <a:buFont typeface="+mj-lt"/>
              <a:buAutoNum type="arabicPeriod" startAt="15"/>
              <a:defRPr/>
            </a:pPr>
            <a:endParaRPr lang="el-GR" sz="2200" dirty="0" smtClean="0"/>
          </a:p>
          <a:p>
            <a:pPr marL="457200" indent="-457200">
              <a:buFont typeface="+mj-lt"/>
              <a:buAutoNum type="arabicPeriod" startAt="15"/>
              <a:defRPr/>
            </a:pPr>
            <a:endParaRPr lang="el-GR" sz="2200" dirty="0" smtClean="0"/>
          </a:p>
          <a:p>
            <a:pPr marL="457200" indent="-457200">
              <a:buFont typeface="+mj-lt"/>
              <a:buAutoNum type="arabicPeriod" startAt="15"/>
              <a:defRPr/>
            </a:pPr>
            <a:endParaRPr lang="el-GR" sz="2300" dirty="0" smtClean="0"/>
          </a:p>
          <a:p>
            <a:pPr marL="1714500" lvl="3" indent="-457200">
              <a:buFont typeface="Tahoma" pitchFamily="34" charset="0"/>
              <a:buNone/>
              <a:defRPr/>
            </a:pPr>
            <a:endParaRPr lang="el-GR" sz="24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Wingdings" pitchFamily="2" charset="2"/>
              <a:buChar char="Ø"/>
              <a:defRPr/>
            </a:pPr>
            <a:endParaRPr lang="el-GR" sz="2300" dirty="0" smtClean="0"/>
          </a:p>
          <a:p>
            <a:pPr marL="457200" indent="-457200">
              <a:buFont typeface="+mj-lt"/>
              <a:buAutoNum type="arabicPeriod" startAt="6"/>
              <a:defRPr/>
            </a:pPr>
            <a:endParaRPr lang="en-US" sz="2400" dirty="0" smtClean="0"/>
          </a:p>
          <a:p>
            <a:pPr marL="457200" indent="-457200">
              <a:buFont typeface="+mj-lt"/>
              <a:buAutoNum type="arabicPeriod" startAt="6"/>
              <a:defRPr/>
            </a:pPr>
            <a:endParaRPr lang="el-GR" sz="24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2A51A08E-387B-4641-8459-D02D7C605C94}" type="slidenum">
              <a:rPr lang="el-GR" altLang="en-US" sz="1400" smtClean="0">
                <a:latin typeface="Arial" charset="0"/>
              </a:rPr>
              <a:pPr>
                <a:spcBef>
                  <a:spcPct val="0"/>
                </a:spcBef>
                <a:buClrTx/>
                <a:buSzTx/>
                <a:buFontTx/>
                <a:buNone/>
                <a:defRPr/>
              </a:pPr>
              <a:t>8</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748712" cy="6192838"/>
          </a:xfrm>
          <a:effectLst>
            <a:outerShdw dist="35921" dir="2700000" algn="ctr" rotWithShape="0">
              <a:schemeClr val="bg2"/>
            </a:outerShdw>
          </a:effectLst>
        </p:spPr>
        <p:txBody>
          <a:bodyPr/>
          <a:lstStyle/>
          <a:p>
            <a:pPr eaLnBrk="1" hangingPunct="1">
              <a:buFontTx/>
              <a:buNone/>
              <a:defRPr/>
            </a:pPr>
            <a:endParaRPr lang="el-GR" sz="1000" dirty="0" smtClean="0"/>
          </a:p>
          <a:p>
            <a:pPr>
              <a:buFont typeface="Wingdings" pitchFamily="2" charset="2"/>
              <a:buChar char="§"/>
              <a:defRPr/>
            </a:pPr>
            <a:r>
              <a:rPr lang="el-GR" sz="2400" dirty="0" smtClean="0">
                <a:effectLst>
                  <a:outerShdw blurRad="38100" dist="38100" dir="2700000" algn="tl">
                    <a:srgbClr val="000000">
                      <a:alpha val="43137"/>
                    </a:srgbClr>
                  </a:outerShdw>
                </a:effectLst>
              </a:rPr>
              <a:t>δεσμεύεται με την τήρηση του απορρήτου / εμπιστευτικότητας</a:t>
            </a:r>
          </a:p>
          <a:p>
            <a:pPr>
              <a:buFont typeface="Wingdings" pitchFamily="2" charset="2"/>
              <a:buChar char="§"/>
              <a:defRPr/>
            </a:pPr>
            <a:r>
              <a:rPr lang="el-GR" sz="2400" dirty="0" smtClean="0">
                <a:effectLst>
                  <a:outerShdw blurRad="38100" dist="38100" dir="2700000" algn="tl">
                    <a:srgbClr val="000000">
                      <a:alpha val="43137"/>
                    </a:srgbClr>
                  </a:outerShdw>
                </a:effectLst>
              </a:rPr>
              <a:t>δεν λαμβάνει εντολές για την άσκηση των καθηκόντων του</a:t>
            </a:r>
          </a:p>
          <a:p>
            <a:pPr>
              <a:buFont typeface="Wingdings" pitchFamily="2" charset="2"/>
              <a:buChar char="§"/>
              <a:defRPr/>
            </a:pPr>
            <a:r>
              <a:rPr lang="el-GR" sz="2400" dirty="0" smtClean="0">
                <a:effectLst>
                  <a:outerShdw blurRad="38100" dist="38100" dir="2700000" algn="tl">
                    <a:srgbClr val="000000">
                      <a:alpha val="43137"/>
                    </a:srgbClr>
                  </a:outerShdw>
                </a:effectLst>
              </a:rPr>
              <a:t>δεν απολύεται ούτε υφίσταται κυρώσεις επειδή έκανε τη δουλειά του. π.χ. εάν μία επεξεργασία ενέχει υψηλό κίνδυνο και ο ΥΠΔ συμβουλεύσει τον υπεύθυνο επεξεργασίας για τη διενέργεια ΕΑ αλλά η διοίκηση διαφωνήσει, ο ΥΠΔ δεν θα απολυθεί. Απολύεται για άλλους λόγους π.χ. κλοπή, ανάρμοστη συμπεριφορά, άσκηση ψυχολογικής βίας κλπ</a:t>
            </a:r>
          </a:p>
          <a:p>
            <a:pPr>
              <a:buFont typeface="Wingdings" pitchFamily="2" charset="2"/>
              <a:buChar char="§"/>
              <a:defRPr/>
            </a:pPr>
            <a:r>
              <a:rPr lang="el-GR" sz="2400" dirty="0" smtClean="0">
                <a:effectLst>
                  <a:outerShdw blurRad="38100" dist="38100" dir="2700000" algn="tl">
                    <a:srgbClr val="000000">
                      <a:alpha val="43137"/>
                    </a:srgbClr>
                  </a:outerShdw>
                </a:effectLst>
              </a:rPr>
              <a:t>λογοδοτεί απευθείας στο ανώτατο επίπεδο της διοίκησης</a:t>
            </a:r>
          </a:p>
          <a:p>
            <a:pPr>
              <a:buFont typeface="Wingdings" pitchFamily="2" charset="2"/>
              <a:buChar char="§"/>
              <a:defRPr/>
            </a:pPr>
            <a:r>
              <a:rPr lang="el-GR" sz="2400" dirty="0" smtClean="0">
                <a:effectLst>
                  <a:outerShdw blurRad="38100" dist="38100" dir="2700000" algn="tl">
                    <a:srgbClr val="000000">
                      <a:alpha val="43137"/>
                    </a:srgbClr>
                  </a:outerShdw>
                </a:effectLst>
              </a:rPr>
              <a:t>έχει ως προτεραιότητα τα καθήκοντα του ΥΠΔ και δεν αναλαμβάνει άλλα καθήκοντα που έρχονται σε σύγκρουση συμφέροντος με τα καθήκοντά του ως ΥΠΔ</a:t>
            </a:r>
            <a:endParaRPr lang="el-GR" sz="2200" dirty="0" smtClean="0">
              <a:effectLst>
                <a:outerShdw blurRad="38100" dist="38100" dir="2700000" algn="tl">
                  <a:srgbClr val="000000">
                    <a:alpha val="43137"/>
                  </a:srgbClr>
                </a:outerShdw>
              </a:effectLst>
            </a:endParaRPr>
          </a:p>
          <a:p>
            <a:pPr>
              <a:defRPr/>
            </a:pP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15E6855C-F78A-4014-B6D2-935783A0EEE2}" type="slidenum">
              <a:rPr lang="el-GR" altLang="en-US" sz="1400" smtClean="0">
                <a:latin typeface="Arial" charset="0"/>
              </a:rPr>
              <a:pPr>
                <a:spcBef>
                  <a:spcPct val="0"/>
                </a:spcBef>
                <a:buClrTx/>
                <a:buSzTx/>
                <a:buFontTx/>
                <a:buNone/>
                <a:defRPr/>
              </a:pPr>
              <a:t>80</a:t>
            </a:fld>
            <a:endParaRPr lang="el-GR" altLang="en-US" sz="1400" smtClean="0">
              <a:latin typeface="Arial" charset="0"/>
            </a:endParaRPr>
          </a:p>
        </p:txBody>
      </p:sp>
      <p:sp>
        <p:nvSpPr>
          <p:cNvPr id="80899" name="Title 1"/>
          <p:cNvSpPr>
            <a:spLocks noGrp="1"/>
          </p:cNvSpPr>
          <p:nvPr>
            <p:ph type="title" idx="4294967295"/>
          </p:nvPr>
        </p:nvSpPr>
        <p:spPr>
          <a:noFill/>
        </p:spPr>
        <p:txBody>
          <a:bodyPr/>
          <a:lstStyle/>
          <a:p>
            <a:pPr algn="ctr" eaLnBrk="1" hangingPunct="1"/>
            <a:r>
              <a:rPr lang="el-GR" altLang="el-GR" sz="2800" b="1" smtClean="0">
                <a:effectLst/>
              </a:rPr>
              <a:t>Γραφείο Επιτρόπου Προστασίας Δεδομένων Προσωπικού Χαρακτήρα</a:t>
            </a:r>
          </a:p>
        </p:txBody>
      </p:sp>
      <p:sp>
        <p:nvSpPr>
          <p:cNvPr id="3" name="Content Placeholder 2"/>
          <p:cNvSpPr>
            <a:spLocks noGrp="1"/>
          </p:cNvSpPr>
          <p:nvPr>
            <p:ph idx="4294967295"/>
          </p:nvPr>
        </p:nvSpPr>
        <p:spPr/>
        <p:txBody>
          <a:bodyPr/>
          <a:lstStyle/>
          <a:p>
            <a:pPr algn="ctr">
              <a:buFontTx/>
              <a:buNone/>
              <a:defRPr/>
            </a:pPr>
            <a:r>
              <a:rPr lang="el-GR" sz="2800" dirty="0" smtClean="0">
                <a:effectLst/>
              </a:rPr>
              <a:t>Ιάσονος 1, 1082 Λευκωσία</a:t>
            </a:r>
          </a:p>
          <a:p>
            <a:pPr algn="ctr">
              <a:buFontTx/>
              <a:buNone/>
              <a:defRPr/>
            </a:pPr>
            <a:r>
              <a:rPr lang="el-GR" sz="2800" dirty="0" smtClean="0">
                <a:effectLst/>
              </a:rPr>
              <a:t>Τ.Θ.  23378, 1682  Λευκωσία</a:t>
            </a:r>
          </a:p>
          <a:p>
            <a:pPr algn="ctr">
              <a:defRPr/>
            </a:pPr>
            <a:endParaRPr lang="el-GR" sz="2800" dirty="0" smtClean="0">
              <a:effectLst/>
            </a:endParaRPr>
          </a:p>
          <a:p>
            <a:pPr algn="ctr">
              <a:buFontTx/>
              <a:buNone/>
              <a:defRPr/>
            </a:pPr>
            <a:r>
              <a:rPr lang="el-GR" sz="2800" dirty="0" err="1" smtClean="0">
                <a:effectLst/>
              </a:rPr>
              <a:t>Τηλ</a:t>
            </a:r>
            <a:r>
              <a:rPr lang="el-GR" sz="2800" dirty="0" smtClean="0">
                <a:effectLst/>
              </a:rPr>
              <a:t>:  22818456, Φαξ: 22304565</a:t>
            </a:r>
          </a:p>
          <a:p>
            <a:pPr algn="ctr">
              <a:buFontTx/>
              <a:buNone/>
              <a:defRPr/>
            </a:pPr>
            <a:r>
              <a:rPr lang="en-US" sz="2800" dirty="0" smtClean="0">
                <a:effectLst/>
              </a:rPr>
              <a:t>E-mail: commissioner@dataprotection.gov.cy</a:t>
            </a:r>
            <a:endParaRPr lang="el-GR" sz="2800" dirty="0" smtClean="0">
              <a:effectLst/>
            </a:endParaRPr>
          </a:p>
          <a:p>
            <a:pPr algn="ctr">
              <a:defRPr/>
            </a:pPr>
            <a:endParaRPr lang="el-GR" sz="2800" dirty="0" smtClean="0">
              <a:effectLst/>
            </a:endParaRPr>
          </a:p>
          <a:p>
            <a:pPr algn="ctr">
              <a:buFontTx/>
              <a:buNone/>
              <a:defRPr/>
            </a:pPr>
            <a:r>
              <a:rPr lang="en-US" sz="2800" b="1" dirty="0" smtClean="0">
                <a:effectLst/>
              </a:rPr>
              <a:t>www.dataprotection.gov.cy</a:t>
            </a:r>
            <a:endParaRPr lang="en-GB" sz="2800" b="1" dirty="0" smtClean="0">
              <a:effectLst/>
            </a:endParaRPr>
          </a:p>
          <a:p>
            <a:pPr eaLnBrk="1" hangingPunct="1">
              <a:buFontTx/>
              <a:buNone/>
              <a:defRPr/>
            </a:pPr>
            <a:endParaRPr lang="el-GR" dirty="0" smtClean="0"/>
          </a:p>
          <a:p>
            <a:pPr lvl="1" eaLnBrk="1" hangingPunct="1">
              <a:buClr>
                <a:schemeClr val="hlink"/>
              </a:buClr>
              <a:buFont typeface="Wingdings" pitchFamily="2" charset="2"/>
              <a:buNone/>
              <a:defRPr/>
            </a:pPr>
            <a:endParaRPr lang="el-GR"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spcBef>
                <a:spcPct val="20000"/>
              </a:spcBef>
              <a:buClr>
                <a:schemeClr val="hlink"/>
              </a:buClr>
              <a:buSzPct val="120000"/>
              <a:buChar char="•"/>
              <a:defRPr sz="3200">
                <a:solidFill>
                  <a:schemeClr val="tx1"/>
                </a:solidFill>
                <a:latin typeface="Tahoma" pitchFamily="34" charset="0"/>
                <a:cs typeface="Arial" charset="0"/>
              </a:defRPr>
            </a:lvl1pPr>
            <a:lvl2pPr marL="742950" indent="-285750">
              <a:spcBef>
                <a:spcPct val="20000"/>
              </a:spcBef>
              <a:buFont typeface="Tahoma" pitchFamily="34" charset="0"/>
              <a:buChar char="–"/>
              <a:defRPr sz="2800">
                <a:solidFill>
                  <a:schemeClr val="tx1"/>
                </a:solidFill>
                <a:latin typeface="Tahoma" pitchFamily="34" charset="0"/>
                <a:cs typeface="Arial" charset="0"/>
              </a:defRPr>
            </a:lvl2pPr>
            <a:lvl3pPr marL="1143000" indent="-228600">
              <a:spcBef>
                <a:spcPct val="20000"/>
              </a:spcBef>
              <a:buClr>
                <a:schemeClr val="hlink"/>
              </a:buClr>
              <a:buSzPct val="120000"/>
              <a:buChar char="•"/>
              <a:defRPr sz="2400">
                <a:solidFill>
                  <a:schemeClr val="tx1"/>
                </a:solidFill>
                <a:latin typeface="Tahoma" pitchFamily="34" charset="0"/>
                <a:cs typeface="Arial" charset="0"/>
              </a:defRPr>
            </a:lvl3pPr>
            <a:lvl4pPr marL="1600200" indent="-228600">
              <a:spcBef>
                <a:spcPct val="20000"/>
              </a:spcBef>
              <a:buFont typeface="Tahoma" pitchFamily="34" charset="0"/>
              <a:buChar char="–"/>
              <a:defRPr sz="2000">
                <a:solidFill>
                  <a:schemeClr val="tx1"/>
                </a:solidFill>
                <a:latin typeface="Tahoma" pitchFamily="34" charset="0"/>
                <a:cs typeface="Arial" charset="0"/>
              </a:defRPr>
            </a:lvl4pPr>
            <a:lvl5pPr marL="2057400" indent="-228600">
              <a:spcBef>
                <a:spcPct val="20000"/>
              </a:spcBef>
              <a:buClr>
                <a:schemeClr val="hlink"/>
              </a:buClr>
              <a:buSzPct val="80000"/>
              <a:buFont typeface="Wingdings" pitchFamily="2" charset="2"/>
              <a:buChar char="v"/>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hlink"/>
              </a:buClr>
              <a:buSzPct val="80000"/>
              <a:buFont typeface="Wingdings" pitchFamily="2" charset="2"/>
              <a:buChar char="v"/>
              <a:defRPr sz="2000">
                <a:solidFill>
                  <a:schemeClr val="tx1"/>
                </a:solidFill>
                <a:latin typeface="Tahoma" pitchFamily="34" charset="0"/>
                <a:cs typeface="Arial" charset="0"/>
              </a:defRPr>
            </a:lvl9pPr>
          </a:lstStyle>
          <a:p>
            <a:pPr>
              <a:spcBef>
                <a:spcPct val="0"/>
              </a:spcBef>
              <a:buClrTx/>
              <a:buSzTx/>
              <a:buFontTx/>
              <a:buNone/>
              <a:defRPr/>
            </a:pPr>
            <a:fld id="{A997E6F6-DB8A-4B21-AF7C-A3FCADE2C4C3}" type="slidenum">
              <a:rPr lang="el-GR" altLang="en-US" sz="1400" smtClean="0">
                <a:latin typeface="Arial" charset="0"/>
              </a:rPr>
              <a:pPr>
                <a:spcBef>
                  <a:spcPct val="0"/>
                </a:spcBef>
                <a:buClrTx/>
                <a:buSzTx/>
                <a:buFontTx/>
                <a:buNone/>
                <a:defRPr/>
              </a:pPr>
              <a:t>9</a:t>
            </a:fld>
            <a:endParaRPr lang="el-GR" altLang="en-US" sz="1400" smtClean="0">
              <a:latin typeface="Arial" charset="0"/>
            </a:endParaRPr>
          </a:p>
        </p:txBody>
      </p:sp>
      <p:sp>
        <p:nvSpPr>
          <p:cNvPr id="6147" name="Rectangle 3"/>
          <p:cNvSpPr>
            <a:spLocks noGrp="1" noChangeArrowheads="1"/>
          </p:cNvSpPr>
          <p:nvPr>
            <p:ph type="body" idx="1"/>
          </p:nvPr>
        </p:nvSpPr>
        <p:spPr>
          <a:xfrm>
            <a:off x="395288" y="260350"/>
            <a:ext cx="8748712" cy="6192838"/>
          </a:xfrm>
          <a:effectLst>
            <a:outerShdw dist="35921" dir="2700000" algn="ctr" rotWithShape="0">
              <a:schemeClr val="bg2"/>
            </a:outerShdw>
          </a:effectLst>
        </p:spPr>
        <p:txBody>
          <a:bodyPr/>
          <a:lstStyle/>
          <a:p>
            <a:pPr eaLnBrk="1" hangingPunct="1">
              <a:buFontTx/>
              <a:buNone/>
              <a:defRPr/>
            </a:pPr>
            <a:endParaRPr lang="el-GR" sz="1000" dirty="0" smtClean="0"/>
          </a:p>
          <a:p>
            <a:pPr>
              <a:buFontTx/>
              <a:buNone/>
              <a:defRPr/>
            </a:pPr>
            <a:r>
              <a:rPr lang="en-US" sz="2200" b="1" dirty="0" smtClean="0">
                <a:solidFill>
                  <a:srgbClr val="FFFF00"/>
                </a:solidFill>
                <a:effectLst>
                  <a:outerShdw blurRad="38100" dist="38100" dir="2700000" algn="tl">
                    <a:srgbClr val="000000">
                      <a:alpha val="43137"/>
                    </a:srgbClr>
                  </a:outerShdw>
                </a:effectLst>
              </a:rPr>
              <a:t>     </a:t>
            </a:r>
            <a:r>
              <a:rPr lang="el-GR" sz="2200" b="1" u="sng" dirty="0" smtClean="0">
                <a:solidFill>
                  <a:srgbClr val="FFFF00"/>
                </a:solidFill>
                <a:effectLst>
                  <a:outerShdw blurRad="38100" dist="38100" dir="2700000" algn="tl">
                    <a:srgbClr val="000000">
                      <a:alpha val="43137"/>
                    </a:srgbClr>
                  </a:outerShdw>
                </a:effectLst>
              </a:rPr>
              <a:t>Σύγκρουση συμφέροντος στα καθήκοντα που εκτελεί υπάρχει όταν:</a:t>
            </a:r>
          </a:p>
          <a:p>
            <a:pPr>
              <a:buFontTx/>
              <a:buNone/>
              <a:defRPr/>
            </a:pPr>
            <a:r>
              <a:rPr lang="el-GR" sz="2200" dirty="0" smtClean="0">
                <a:effectLst>
                  <a:outerShdw blurRad="38100" dist="38100" dir="2700000" algn="tl">
                    <a:srgbClr val="000000">
                      <a:alpha val="43137"/>
                    </a:srgbClr>
                  </a:outerShdw>
                </a:effectLst>
              </a:rPr>
              <a:t>    Ο ΥΠΔ κατέχει μία θέση στον Οργανισμό, με την οποία μπορεί να καθορίσει το σκοπό και τα μέσα της επεξεργασίας προσωπικών δεδομένων</a:t>
            </a:r>
            <a:r>
              <a:rPr lang="en-US" sz="2200" dirty="0" smtClean="0">
                <a:effectLst>
                  <a:outerShdw blurRad="38100" dist="38100" dir="2700000" algn="tl">
                    <a:srgbClr val="000000">
                      <a:alpha val="43137"/>
                    </a:srgbClr>
                  </a:outerShdw>
                </a:effectLst>
              </a:rPr>
              <a:t> </a:t>
            </a:r>
            <a:r>
              <a:rPr lang="el-GR" sz="2200" dirty="0" smtClean="0">
                <a:effectLst>
                  <a:outerShdw blurRad="38100" dist="38100" dir="2700000" algn="tl">
                    <a:srgbClr val="000000">
                      <a:alpha val="43137"/>
                    </a:srgbClr>
                  </a:outerShdw>
                </a:effectLst>
              </a:rPr>
              <a:t>π.χ. </a:t>
            </a:r>
          </a:p>
          <a:p>
            <a:pPr>
              <a:buFontTx/>
              <a:buNone/>
              <a:defRPr/>
            </a:pPr>
            <a:endParaRPr lang="el-GR" sz="22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Γενικός Διευθυντής, Προϊστάμενος Τμήματος Πληροφορικής / Ανθρώπινου Δυναμικού</a:t>
            </a:r>
            <a:r>
              <a:rPr lang="en-US" sz="2200" dirty="0" smtClean="0">
                <a:effectLst>
                  <a:outerShdw blurRad="38100" dist="38100" dir="2700000" algn="tl">
                    <a:srgbClr val="000000">
                      <a:alpha val="43137"/>
                    </a:srgbClr>
                  </a:outerShdw>
                </a:effectLst>
              </a:rPr>
              <a:t> / </a:t>
            </a:r>
            <a:r>
              <a:rPr lang="el-GR" sz="2200" dirty="0" smtClean="0">
                <a:effectLst>
                  <a:outerShdw blurRad="38100" dist="38100" dir="2700000" algn="tl">
                    <a:srgbClr val="000000">
                      <a:alpha val="43137"/>
                    </a:srgbClr>
                  </a:outerShdw>
                </a:effectLst>
              </a:rPr>
              <a:t>Λογιστηρίου / Ελεγκτικού οίκου</a:t>
            </a:r>
          </a:p>
          <a:p>
            <a:pPr lvl="2">
              <a:buNone/>
              <a:defRPr/>
            </a:pPr>
            <a:endParaRPr lang="el-GR" sz="1400" dirty="0" smtClean="0">
              <a:effectLst>
                <a:outerShdw blurRad="38100" dist="38100" dir="2700000" algn="tl">
                  <a:srgbClr val="000000">
                    <a:alpha val="43137"/>
                  </a:srgbClr>
                </a:outerShdw>
              </a:effectLst>
            </a:endParaRPr>
          </a:p>
          <a:p>
            <a:pPr>
              <a:defRPr/>
            </a:pPr>
            <a:r>
              <a:rPr lang="el-GR" sz="2200" dirty="0" smtClean="0">
                <a:effectLst>
                  <a:outerShdw blurRad="38100" dist="38100" dir="2700000" algn="tl">
                    <a:srgbClr val="000000">
                      <a:alpha val="43137"/>
                    </a:srgbClr>
                  </a:outerShdw>
                </a:effectLst>
              </a:rPr>
              <a:t>Κατώτερες θέσεις, των οποίων οι κάτοχοι τους καθορίζουν το σκοπό και τα μέσα της επεξεργασίας προσωπικών δεδομένων</a:t>
            </a:r>
          </a:p>
          <a:p>
            <a:pPr>
              <a:buNone/>
              <a:defRPr/>
            </a:pPr>
            <a:endParaRPr lang="el-GR" sz="2200" u="sng" dirty="0" smtClean="0">
              <a:effectLst>
                <a:outerShdw blurRad="38100" dist="38100" dir="2700000" algn="tl">
                  <a:srgbClr val="000000">
                    <a:alpha val="43137"/>
                  </a:srgbClr>
                </a:outerShdw>
              </a:effectLst>
            </a:endParaRPr>
          </a:p>
          <a:p>
            <a:pPr>
              <a:defRPr/>
            </a:pPr>
            <a:endParaRPr lang="el-GR" sz="2200" u="sng"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2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effectLst>
                <a:outerShdw blurRad="38100" dist="38100" dir="2700000" algn="tl">
                  <a:srgbClr val="000000">
                    <a:alpha val="43137"/>
                  </a:srgbClr>
                </a:outerShdw>
              </a:effectLst>
            </a:endParaRPr>
          </a:p>
          <a:p>
            <a:pPr>
              <a:buFontTx/>
              <a:buNone/>
              <a:defRPr/>
            </a:pPr>
            <a:endParaRPr lang="el-GR" sz="2400" dirty="0" smtClean="0"/>
          </a:p>
          <a:p>
            <a:pPr>
              <a:buFontTx/>
              <a:buNone/>
              <a:defRPr/>
            </a:pPr>
            <a:r>
              <a:rPr lang="el-GR" sz="2400" dirty="0" smtClean="0"/>
              <a:t> </a:t>
            </a:r>
            <a:endParaRPr lang="el-GR" sz="2000" dirty="0" smtClean="0"/>
          </a:p>
          <a:p>
            <a:pPr>
              <a:buFontTx/>
              <a:buNone/>
              <a:defRPr/>
            </a:pPr>
            <a:endParaRPr lang="el-GR" sz="2200" dirty="0" smtClean="0"/>
          </a:p>
          <a:p>
            <a:pPr>
              <a:buFontTx/>
              <a:buNone/>
              <a:defRPr/>
            </a:pPr>
            <a:endParaRPr lang="el-GR" sz="24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sz="1800" dirty="0" smtClean="0"/>
          </a:p>
          <a:p>
            <a:pPr>
              <a:buFontTx/>
              <a:buNone/>
              <a:defRPr/>
            </a:pPr>
            <a:endParaRPr lang="el-GR" dirty="0" smtClean="0"/>
          </a:p>
          <a:p>
            <a:pPr eaLnBrk="1" hangingPunct="1">
              <a:buFontTx/>
              <a:buNone/>
              <a:defRPr/>
            </a:pPr>
            <a:endParaRPr lang="en-US" dirty="0" smtClean="0"/>
          </a:p>
          <a:p>
            <a:pPr eaLnBrk="1" hangingPunct="1">
              <a:buFontTx/>
              <a:buNone/>
              <a:defRPr/>
            </a:pPr>
            <a:endParaRPr lang="el-GR"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10183</TotalTime>
  <Words>6523</Words>
  <Application>Microsoft Office PowerPoint</Application>
  <PresentationFormat>On-screen Show (4:3)</PresentationFormat>
  <Paragraphs>1292</Paragraphs>
  <Slides>80</Slides>
  <Notes>2</Notes>
  <HiddenSlides>0</HiddenSlides>
  <MMClips>0</MMClips>
  <ScaleCrop>false</ScaleCrop>
  <HeadingPairs>
    <vt:vector size="4" baseType="variant">
      <vt:variant>
        <vt:lpstr>Theme</vt:lpstr>
      </vt:variant>
      <vt:variant>
        <vt:i4>1</vt:i4>
      </vt:variant>
      <vt:variant>
        <vt:lpstr>Slide Titles</vt:lpstr>
      </vt:variant>
      <vt:variant>
        <vt:i4>80</vt:i4>
      </vt:variant>
    </vt:vector>
  </HeadingPairs>
  <TitlesOfParts>
    <vt:vector size="81" baseType="lpstr">
      <vt:lpstr>Ocean</vt:lpstr>
      <vt:lpstr>                                     Εκπαίδευση στο περιεχόμενο του Κανονισμού (ΕΕ) 2016/679 για τα Προσωπικά Δεδομένα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Πεδίο εφαρμογής</vt:lpstr>
      <vt:lpstr>PowerPoint Presentation</vt:lpstr>
      <vt:lpstr>PowerPoint Presentation</vt:lpstr>
      <vt:lpstr>              Καινούριοι Ορισμοί (άρθρο 4) </vt:lpstr>
      <vt:lpstr>PowerPoint Presentation</vt:lpstr>
      <vt:lpstr>PowerPoint Presentation</vt:lpstr>
      <vt:lpstr>           Διεύρυνση εννοιών (άρθρα 4, 7, 8) </vt:lpstr>
      <vt:lpstr>PowerPoint Presentation</vt:lpstr>
      <vt:lpstr>PowerPoint Presentation</vt:lpstr>
      <vt:lpstr>PowerPoint Presentation</vt:lpstr>
      <vt:lpstr>PowerPoint Presentation</vt:lpstr>
      <vt:lpstr>PowerPoint Presentation</vt:lpstr>
      <vt:lpstr>PowerPoint Presentation</vt:lpstr>
      <vt:lpstr>   Πότε είναι νόμιμη η επεξεργασία ειδικών κατηγοριών     προσωπικών δεδομένων (Άρθρο 9)    </vt:lpstr>
      <vt:lpstr>PowerPoint Presentation</vt:lpstr>
      <vt:lpstr> Πότε είναι νόμιμη η επεξεργασία προσωπικών δεδομένων    που αφορούν ποινικές καταδίκες και αδικήματα (Άρθρο 10)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Αυστηρότητες Υποχρεώσεις Υπεύθυνων Επεξεργασίας </vt:lpstr>
      <vt:lpstr>3. Υποχρέωση κατασκευαστών στο στάδιο του σχεδιασμού και εξ΄ορισμού (privacy by default and by design) (Άρθρο 25)         </vt:lpstr>
      <vt:lpstr> Από κοινού υπεύθυνοι επεξεργασίας (Άρθρο 26 )        </vt:lpstr>
      <vt:lpstr>6. Υποχρέωση εκπροσώπησης υπευθύνων επεξεργασίας ή εκτελούντων την επεξεργασία μη εγκατεστημένων στην Ένωση (Άρθρο 27)        </vt:lpstr>
      <vt:lpstr> 7. Τήρηση αρχείων των δραστηριοτήτων επεξεργασίας       (records of processing activities) (Άρθρο 30 )           </vt:lpstr>
      <vt:lpstr> 8. Υποχρέωση τήρησης της ασφάλειας της επεξεργασίας (security of processing) (Άρθρο 32):            </vt:lpstr>
      <vt:lpstr>     9. Υποχρέωση γνωστοποίησης παραβιάσεων ασφάλειας (notification of a personal data bridge) (Άρθρο 33)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Υποχρεώσεις και ευθύνες εκτελούντα την επεξεργασία          </vt:lpstr>
      <vt:lpstr>PowerPoint Presentation</vt:lpstr>
      <vt:lpstr>                             Τι καταργείται!         </vt:lpstr>
      <vt:lpstr>                             Τι αλλάζει!        </vt:lpstr>
      <vt:lpstr>         Διαβιβάσεις σε τρίτες χώρες – διεθνείς οργανισμούς    (‘Αρθρα 44-49)                 </vt:lpstr>
      <vt:lpstr>PowerPoint Presentation</vt:lpstr>
      <vt:lpstr>PowerPoint Presentation</vt:lpstr>
      <vt:lpstr>                      Διοικητικά πρόστιμα        </vt:lpstr>
      <vt:lpstr>                       Εποπτική αρχή  (Άρθρα 51 – 54)                </vt:lpstr>
      <vt:lpstr>                     Εξουσίες Επιτρόπου (Άρθρο 58)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Γραφείο Επιτρόπου Προστασίας Δεδομένων Προσωπικού Χαρακτήρα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Προστασία Προσωπικών Δεδομένων  Χθες – σήμερα - αύριο</dc:title>
  <dc:creator>gov</dc:creator>
  <cp:lastModifiedBy>User</cp:lastModifiedBy>
  <cp:revision>1294</cp:revision>
  <cp:lastPrinted>2017-06-16T09:01:08Z</cp:lastPrinted>
  <dcterms:created xsi:type="dcterms:W3CDTF">2011-01-22T11:49:00Z</dcterms:created>
  <dcterms:modified xsi:type="dcterms:W3CDTF">2017-09-26T07:52:45Z</dcterms:modified>
</cp:coreProperties>
</file>